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8"/>
  </p:handoutMasterIdLst>
  <p:sldIdLst>
    <p:sldId id="256" r:id="rId2"/>
    <p:sldId id="274" r:id="rId3"/>
    <p:sldId id="257" r:id="rId4"/>
    <p:sldId id="258" r:id="rId5"/>
    <p:sldId id="259" r:id="rId6"/>
    <p:sldId id="275" r:id="rId7"/>
    <p:sldId id="260" r:id="rId8"/>
    <p:sldId id="263" r:id="rId9"/>
    <p:sldId id="264" r:id="rId10"/>
    <p:sldId id="261" r:id="rId11"/>
    <p:sldId id="262" r:id="rId12"/>
    <p:sldId id="265" r:id="rId13"/>
    <p:sldId id="267" r:id="rId14"/>
    <p:sldId id="268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CF4DF-2199-4C0D-8541-6C34B165F52B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DA82E-EC34-4C2F-9205-883ADC4A55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7F1743-B012-472B-9634-E535B5BABA36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2790DB2-D6EE-4C61-A158-C6AC041A14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9906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CHAPTER 5</a:t>
            </a:r>
            <a:br>
              <a:rPr lang="en-US" sz="6000" dirty="0" smtClean="0"/>
            </a:br>
            <a:r>
              <a:rPr lang="en-US" sz="6000" dirty="0" smtClean="0"/>
              <a:t>I/O PRINCIPLE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71800"/>
            <a:ext cx="7406640" cy="2438400"/>
          </a:xfrm>
        </p:spPr>
        <p:txBody>
          <a:bodyPr>
            <a:normAutofit fontScale="92500"/>
          </a:bodyPr>
          <a:lstStyle/>
          <a:p>
            <a:pPr marL="514350" lvl="0" indent="-51435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Understand the principles of System Bus</a:t>
            </a:r>
          </a:p>
          <a:p>
            <a:pPr marL="514350" lvl="0" indent="-514350" algn="l">
              <a:lnSpc>
                <a:spcPct val="170000"/>
              </a:lnSpc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Understand the I/O Principles, its control and respond</a:t>
            </a:r>
          </a:p>
          <a:p>
            <a:pPr marL="514350" lvl="0" indent="-51435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Understand the using of IRQ and DMA and differentiate it purposes.</a:t>
            </a:r>
          </a:p>
          <a:p>
            <a:pPr marL="514350" lvl="0" indent="-51435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Understanding System Resources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98080" cy="1143000"/>
          </a:xfrm>
        </p:spPr>
        <p:txBody>
          <a:bodyPr/>
          <a:lstStyle/>
          <a:p>
            <a:pPr algn="ctr"/>
            <a:r>
              <a:rPr lang="en-US" u="sng" dirty="0" smtClean="0"/>
              <a:t>IRQs CONCEPTS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90600"/>
            <a:ext cx="7498080" cy="4800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There are many devices but only one interrupt wire. </a:t>
            </a:r>
          </a:p>
          <a:p>
            <a:r>
              <a:rPr lang="en-US" sz="2000" dirty="0" smtClean="0"/>
              <a:t> PCs use an </a:t>
            </a:r>
            <a:r>
              <a:rPr lang="en-US" sz="2000" i="1" dirty="0" smtClean="0"/>
              <a:t>interrupt controller</a:t>
            </a:r>
            <a:r>
              <a:rPr lang="en-US" sz="2000" dirty="0" smtClean="0"/>
              <a:t> chip to create multiple interrupt wires, each fed to a different device.  </a:t>
            </a:r>
          </a:p>
          <a:p>
            <a:r>
              <a:rPr lang="en-US" sz="2000" dirty="0" smtClean="0"/>
              <a:t>When a device signals an interrupt the chip triggers the main interrupt wire and tells the CPU which device has called, allowing the appropriate service routine to be carried out. </a:t>
            </a:r>
            <a:endParaRPr lang="en-US" sz="2000" dirty="0"/>
          </a:p>
        </p:txBody>
      </p:sp>
      <p:pic>
        <p:nvPicPr>
          <p:cNvPr id="4098" name="Picture 2" descr="resources-ir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124200"/>
            <a:ext cx="655782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638800" y="5257800"/>
            <a:ext cx="3505200" cy="1219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Lines go through an interrupt controller (chipset) that checks information before passing to CPU.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Each line has specific number.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-76200"/>
            <a:ext cx="7498080" cy="1143000"/>
          </a:xfrm>
        </p:spPr>
        <p:txBody>
          <a:bodyPr/>
          <a:lstStyle/>
          <a:p>
            <a:pPr algn="ctr"/>
            <a:r>
              <a:rPr lang="en-US" u="sng" dirty="0" smtClean="0"/>
              <a:t>DMA CONCEPT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38200"/>
            <a:ext cx="7848600" cy="4800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When large blocks of data need to be transferred between a device and main memory, the CPU sends a signal to a special chip called the </a:t>
            </a:r>
            <a:r>
              <a:rPr lang="en-US" sz="2000" b="1" dirty="0" smtClean="0"/>
              <a:t>DMA controller</a:t>
            </a:r>
            <a:r>
              <a:rPr lang="en-US" sz="2000" dirty="0" smtClean="0"/>
              <a:t>. </a:t>
            </a:r>
          </a:p>
          <a:p>
            <a:r>
              <a:rPr lang="en-US" sz="2000" dirty="0" smtClean="0"/>
              <a:t>This chip disconnects the CPU, hijacking the system bus, and juggles bus signals to feed data directly from I/O to memory (or from memory to I/O).  </a:t>
            </a:r>
          </a:p>
          <a:p>
            <a:r>
              <a:rPr lang="en-US" sz="2000" dirty="0" smtClean="0"/>
              <a:t>When finished, control is handed back again to the CPU. 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5122" name="Picture 2" descr="resources-d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352800"/>
            <a:ext cx="595162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Faster data transfers</a:t>
            </a:r>
          </a:p>
          <a:p>
            <a:r>
              <a:rPr lang="en-US" dirty="0" smtClean="0"/>
              <a:t>Every device need own the channel , If two devices are assign the same DMA it will no write memory properly and caused resource conflict and freeze system.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19600" y="0"/>
            <a:ext cx="47244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www.pccomputersnotes.com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51188" y="6313488"/>
            <a:ext cx="2895600" cy="457200"/>
          </a:xfrm>
          <a:prstGeom prst="rect">
            <a:avLst/>
          </a:prstGeom>
        </p:spPr>
        <p:txBody>
          <a:bodyPr/>
          <a:lstStyle/>
          <a:p>
            <a:r>
              <a:rPr lang="en-AU"/>
              <a:t>Graham Betts</a:t>
            </a:r>
          </a:p>
        </p:txBody>
      </p:sp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0" y="3573463"/>
            <a:ext cx="3311525" cy="138499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  </a:t>
            </a:r>
            <a:r>
              <a:rPr lang="en-US" sz="2800" dirty="0"/>
              <a:t>Sender transmitted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458200" cy="244919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   Data </a:t>
            </a:r>
            <a:r>
              <a:rPr lang="en-US" sz="2800" dirty="0"/>
              <a:t>is transmitted, on a single </a:t>
            </a:r>
            <a:r>
              <a:rPr lang="en-US" sz="2800" dirty="0" smtClean="0"/>
              <a:t>channel/single data wire, </a:t>
            </a:r>
            <a:r>
              <a:rPr lang="en-US" sz="2800" dirty="0"/>
              <a:t>one bit at a time one after </a:t>
            </a:r>
            <a:r>
              <a:rPr lang="en-US" sz="2800" dirty="0" smtClean="0"/>
              <a:t>another at regular intervals.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Slower but more effective over longer distances and require fewer wires.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Each bit is sent over a single wire, one after the other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Usually no signal lines are used to convey clock (timing information)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Char char="-"/>
            </a:pPr>
            <a:endParaRPr lang="en-US" sz="2800" dirty="0" smtClean="0"/>
          </a:p>
          <a:p>
            <a:pPr>
              <a:lnSpc>
                <a:spcPct val="90000"/>
              </a:lnSpc>
              <a:buFontTx/>
              <a:buChar char="-"/>
            </a:pPr>
            <a:endParaRPr lang="en-US" sz="2800" dirty="0"/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</p:txBody>
      </p:sp>
      <p:sp>
        <p:nvSpPr>
          <p:cNvPr id="96261" name="Line 5"/>
          <p:cNvSpPr>
            <a:spLocks noChangeShapeType="1"/>
          </p:cNvSpPr>
          <p:nvPr/>
        </p:nvSpPr>
        <p:spPr bwMode="auto">
          <a:xfrm>
            <a:off x="3276600" y="3913188"/>
            <a:ext cx="4721225" cy="1587"/>
          </a:xfrm>
          <a:prstGeom prst="line">
            <a:avLst/>
          </a:prstGeom>
          <a:noFill/>
          <a:ln w="762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6274" name="Text Box 18"/>
          <p:cNvSpPr txBox="1">
            <a:spLocks noChangeArrowheads="1"/>
          </p:cNvSpPr>
          <p:nvPr/>
        </p:nvSpPr>
        <p:spPr bwMode="auto">
          <a:xfrm>
            <a:off x="4357688" y="3573463"/>
            <a:ext cx="3743325" cy="9556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    </a:t>
            </a:r>
            <a:r>
              <a:rPr lang="en-US" sz="2800" dirty="0"/>
              <a:t>Receiver received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7772400" cy="762000"/>
          </a:xfrm>
        </p:spPr>
        <p:txBody>
          <a:bodyPr/>
          <a:lstStyle/>
          <a:p>
            <a:r>
              <a:rPr lang="en-US" dirty="0"/>
              <a:t>Serial Transmission</a:t>
            </a:r>
          </a:p>
        </p:txBody>
      </p:sp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2700338" y="37163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96264" name="Rectangle 8"/>
          <p:cNvSpPr>
            <a:spLocks noChangeArrowheads="1"/>
          </p:cNvSpPr>
          <p:nvPr/>
        </p:nvSpPr>
        <p:spPr bwMode="auto">
          <a:xfrm>
            <a:off x="2411413" y="37163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684213" y="37163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96266" name="Rectangle 10"/>
          <p:cNvSpPr>
            <a:spLocks noChangeArrowheads="1"/>
          </p:cNvSpPr>
          <p:nvPr/>
        </p:nvSpPr>
        <p:spPr bwMode="auto">
          <a:xfrm>
            <a:off x="971550" y="37163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96267" name="Rectangle 11"/>
          <p:cNvSpPr>
            <a:spLocks noChangeArrowheads="1"/>
          </p:cNvSpPr>
          <p:nvPr/>
        </p:nvSpPr>
        <p:spPr bwMode="auto">
          <a:xfrm>
            <a:off x="1258888" y="37163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96268" name="Rectangle 12"/>
          <p:cNvSpPr>
            <a:spLocks noChangeArrowheads="1"/>
          </p:cNvSpPr>
          <p:nvPr/>
        </p:nvSpPr>
        <p:spPr bwMode="auto">
          <a:xfrm>
            <a:off x="1547813" y="37163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96269" name="Rectangle 13"/>
          <p:cNvSpPr>
            <a:spLocks noChangeArrowheads="1"/>
          </p:cNvSpPr>
          <p:nvPr/>
        </p:nvSpPr>
        <p:spPr bwMode="auto">
          <a:xfrm>
            <a:off x="1835150" y="37163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96270" name="Rectangle 14"/>
          <p:cNvSpPr>
            <a:spLocks noChangeArrowheads="1"/>
          </p:cNvSpPr>
          <p:nvPr/>
        </p:nvSpPr>
        <p:spPr bwMode="auto">
          <a:xfrm>
            <a:off x="2124075" y="37163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4444E-6 L 0.54323 -0.005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63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88889E-6 4.44444E-6 L 0.54341 -0.005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0781 4.44444E-6 L 0.54323 -0.005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6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63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0782 4.44444E-6 L 0.54341 -0.005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6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63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3142 4.44444E-6 L 0.54323 -0.005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63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3941 4.44444E-6 L 0.54341 -0.005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96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4500"/>
                            </p:stCondLst>
                            <p:childTnLst>
                              <p:par>
                                <p:cTn id="35" presetID="63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4739 4.44444E-6 L 0.5434 -0.005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6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000"/>
                            </p:stCondLst>
                            <p:childTnLst>
                              <p:par>
                                <p:cTn id="38" presetID="63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4723 4.44444E-6 L 0.54323 -0.005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3" grpId="0" animBg="1"/>
      <p:bldP spid="96264" grpId="0" animBg="1"/>
      <p:bldP spid="96265" grpId="0" animBg="1"/>
      <p:bldP spid="96266" grpId="0" animBg="1"/>
      <p:bldP spid="96267" grpId="0" animBg="1"/>
      <p:bldP spid="96268" grpId="0" animBg="1"/>
      <p:bldP spid="96269" grpId="0" animBg="1"/>
      <p:bldP spid="962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Graham Betts</a:t>
            </a:r>
          </a:p>
        </p:txBody>
      </p:sp>
      <p:sp>
        <p:nvSpPr>
          <p:cNvPr id="53263" name="Text Box 1039"/>
          <p:cNvSpPr txBox="1">
            <a:spLocks noChangeArrowheads="1"/>
          </p:cNvSpPr>
          <p:nvPr/>
        </p:nvSpPr>
        <p:spPr bwMode="auto">
          <a:xfrm rot="16200000">
            <a:off x="4357688" y="3670698"/>
            <a:ext cx="3743325" cy="9556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    </a:t>
            </a:r>
            <a:r>
              <a:rPr lang="en-US" sz="2800" dirty="0"/>
              <a:t>Receiver received</a:t>
            </a:r>
          </a:p>
        </p:txBody>
      </p:sp>
      <p:sp>
        <p:nvSpPr>
          <p:cNvPr id="53250" name="Text Box 1026"/>
          <p:cNvSpPr txBox="1">
            <a:spLocks noChangeArrowheads="1"/>
          </p:cNvSpPr>
          <p:nvPr/>
        </p:nvSpPr>
        <p:spPr bwMode="auto">
          <a:xfrm>
            <a:off x="1143000" y="762000"/>
            <a:ext cx="82073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dirty="0">
                <a:latin typeface="Arial" pitchFamily="34" charset="0"/>
                <a:cs typeface="Arial" pitchFamily="34" charset="0"/>
              </a:rPr>
              <a:t>each bit has it’s own piece of wire along which it travels</a:t>
            </a:r>
          </a:p>
          <a:p>
            <a:pPr>
              <a:buFontTx/>
              <a:buChar char="-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often </a:t>
            </a:r>
            <a:r>
              <a:rPr lang="en-US" dirty="0">
                <a:latin typeface="Arial" pitchFamily="34" charset="0"/>
                <a:cs typeface="Arial" pitchFamily="34" charset="0"/>
              </a:rPr>
              <a:t>used to send data to 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printer.</a:t>
            </a:r>
          </a:p>
          <a:p>
            <a:pPr>
              <a:buFontTx/>
              <a:buChar char="-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Parallel transmission is obviously faster, in that all bits are sent at the same time, whereas serial transmission is slower, because only one bit can be sent at a time. Parallel transmission is very costly for anything except short links.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AU" dirty="0"/>
          </a:p>
        </p:txBody>
      </p:sp>
      <p:sp>
        <p:nvSpPr>
          <p:cNvPr id="53252" name="Rectangle 1028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0"/>
            <a:ext cx="7772400" cy="762000"/>
          </a:xfrm>
        </p:spPr>
        <p:txBody>
          <a:bodyPr/>
          <a:lstStyle/>
          <a:p>
            <a:r>
              <a:rPr lang="en-US" dirty="0"/>
              <a:t>Parallel Transmission</a:t>
            </a:r>
            <a:endParaRPr lang="en-AU" dirty="0"/>
          </a:p>
        </p:txBody>
      </p:sp>
      <p:sp>
        <p:nvSpPr>
          <p:cNvPr id="53253" name="Text Box 1029"/>
          <p:cNvSpPr txBox="1">
            <a:spLocks noChangeArrowheads="1"/>
          </p:cNvSpPr>
          <p:nvPr/>
        </p:nvSpPr>
        <p:spPr bwMode="auto">
          <a:xfrm rot="5400000">
            <a:off x="-207565" y="3742431"/>
            <a:ext cx="3602038" cy="9556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/>
              <a:t>  Sender transmitted</a:t>
            </a:r>
          </a:p>
        </p:txBody>
      </p:sp>
      <p:sp>
        <p:nvSpPr>
          <p:cNvPr id="53264" name="Text Box 1040"/>
          <p:cNvSpPr txBox="1">
            <a:spLocks noChangeArrowheads="1"/>
          </p:cNvSpPr>
          <p:nvPr/>
        </p:nvSpPr>
        <p:spPr bwMode="auto">
          <a:xfrm>
            <a:off x="1887538" y="5805488"/>
            <a:ext cx="549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All bits are sent simultaneously</a:t>
            </a:r>
          </a:p>
        </p:txBody>
      </p:sp>
      <p:sp>
        <p:nvSpPr>
          <p:cNvPr id="53266" name="Line 1042"/>
          <p:cNvSpPr>
            <a:spLocks noChangeShapeType="1"/>
          </p:cNvSpPr>
          <p:nvPr/>
        </p:nvSpPr>
        <p:spPr bwMode="auto">
          <a:xfrm>
            <a:off x="2124075" y="2636838"/>
            <a:ext cx="3600450" cy="0"/>
          </a:xfrm>
          <a:prstGeom prst="line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3267" name="Line 1043"/>
          <p:cNvSpPr>
            <a:spLocks noChangeShapeType="1"/>
          </p:cNvSpPr>
          <p:nvPr/>
        </p:nvSpPr>
        <p:spPr bwMode="auto">
          <a:xfrm>
            <a:off x="2124075" y="2997200"/>
            <a:ext cx="3600450" cy="0"/>
          </a:xfrm>
          <a:prstGeom prst="line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3268" name="Line 1044"/>
          <p:cNvSpPr>
            <a:spLocks noChangeShapeType="1"/>
          </p:cNvSpPr>
          <p:nvPr/>
        </p:nvSpPr>
        <p:spPr bwMode="auto">
          <a:xfrm>
            <a:off x="2124075" y="3357563"/>
            <a:ext cx="3600450" cy="0"/>
          </a:xfrm>
          <a:prstGeom prst="line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3269" name="Line 1045"/>
          <p:cNvSpPr>
            <a:spLocks noChangeShapeType="1"/>
          </p:cNvSpPr>
          <p:nvPr/>
        </p:nvSpPr>
        <p:spPr bwMode="auto">
          <a:xfrm>
            <a:off x="2124075" y="3717925"/>
            <a:ext cx="3600450" cy="0"/>
          </a:xfrm>
          <a:prstGeom prst="line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3270" name="Line 1046"/>
          <p:cNvSpPr>
            <a:spLocks noChangeShapeType="1"/>
          </p:cNvSpPr>
          <p:nvPr/>
        </p:nvSpPr>
        <p:spPr bwMode="auto">
          <a:xfrm>
            <a:off x="2124075" y="4078288"/>
            <a:ext cx="3600450" cy="0"/>
          </a:xfrm>
          <a:prstGeom prst="line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3271" name="Line 1047"/>
          <p:cNvSpPr>
            <a:spLocks noChangeShapeType="1"/>
          </p:cNvSpPr>
          <p:nvPr/>
        </p:nvSpPr>
        <p:spPr bwMode="auto">
          <a:xfrm>
            <a:off x="2124075" y="4438650"/>
            <a:ext cx="3600450" cy="0"/>
          </a:xfrm>
          <a:prstGeom prst="line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3272" name="Line 1048"/>
          <p:cNvSpPr>
            <a:spLocks noChangeShapeType="1"/>
          </p:cNvSpPr>
          <p:nvPr/>
        </p:nvSpPr>
        <p:spPr bwMode="auto">
          <a:xfrm>
            <a:off x="2124075" y="4799013"/>
            <a:ext cx="3600450" cy="0"/>
          </a:xfrm>
          <a:prstGeom prst="line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3273" name="Line 1049"/>
          <p:cNvSpPr>
            <a:spLocks noChangeShapeType="1"/>
          </p:cNvSpPr>
          <p:nvPr/>
        </p:nvSpPr>
        <p:spPr bwMode="auto">
          <a:xfrm>
            <a:off x="2124075" y="5159375"/>
            <a:ext cx="3600450" cy="0"/>
          </a:xfrm>
          <a:prstGeom prst="line">
            <a:avLst/>
          </a:prstGeom>
          <a:noFill/>
          <a:ln w="571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3256" name="Rectangle 1032"/>
          <p:cNvSpPr>
            <a:spLocks noChangeArrowheads="1"/>
          </p:cNvSpPr>
          <p:nvPr/>
        </p:nvSpPr>
        <p:spPr bwMode="auto">
          <a:xfrm>
            <a:off x="1692275" y="2492375"/>
            <a:ext cx="2889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53257" name="Rectangle 1033"/>
          <p:cNvSpPr>
            <a:spLocks noChangeArrowheads="1"/>
          </p:cNvSpPr>
          <p:nvPr/>
        </p:nvSpPr>
        <p:spPr bwMode="auto">
          <a:xfrm>
            <a:off x="1692275" y="28527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53258" name="Rectangle 1034"/>
          <p:cNvSpPr>
            <a:spLocks noChangeArrowheads="1"/>
          </p:cNvSpPr>
          <p:nvPr/>
        </p:nvSpPr>
        <p:spPr bwMode="auto">
          <a:xfrm>
            <a:off x="1692275" y="3213100"/>
            <a:ext cx="2889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53259" name="Rectangle 1035"/>
          <p:cNvSpPr>
            <a:spLocks noChangeArrowheads="1"/>
          </p:cNvSpPr>
          <p:nvPr/>
        </p:nvSpPr>
        <p:spPr bwMode="auto">
          <a:xfrm>
            <a:off x="1692275" y="3573463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53260" name="Rectangle 1036"/>
          <p:cNvSpPr>
            <a:spLocks noChangeArrowheads="1"/>
          </p:cNvSpPr>
          <p:nvPr/>
        </p:nvSpPr>
        <p:spPr bwMode="auto">
          <a:xfrm>
            <a:off x="1692275" y="3932238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53261" name="Rectangle 1037"/>
          <p:cNvSpPr>
            <a:spLocks noChangeArrowheads="1"/>
          </p:cNvSpPr>
          <p:nvPr/>
        </p:nvSpPr>
        <p:spPr bwMode="auto">
          <a:xfrm>
            <a:off x="1692275" y="4292600"/>
            <a:ext cx="2889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53255" name="Rectangle 1031"/>
          <p:cNvSpPr>
            <a:spLocks noChangeArrowheads="1"/>
          </p:cNvSpPr>
          <p:nvPr/>
        </p:nvSpPr>
        <p:spPr bwMode="auto">
          <a:xfrm>
            <a:off x="1692275" y="4652963"/>
            <a:ext cx="2889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0</a:t>
            </a:r>
          </a:p>
        </p:txBody>
      </p:sp>
      <p:sp>
        <p:nvSpPr>
          <p:cNvPr id="53254" name="Rectangle 1030"/>
          <p:cNvSpPr>
            <a:spLocks noChangeArrowheads="1"/>
          </p:cNvSpPr>
          <p:nvPr/>
        </p:nvSpPr>
        <p:spPr bwMode="auto">
          <a:xfrm>
            <a:off x="1692275" y="5013325"/>
            <a:ext cx="2889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bg2"/>
                </a:solidFill>
              </a:rPr>
              <a:t>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00533 L 0.45677 -0.0050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7 L 0.4566 -0.0050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4.07407E-6 L 0.4566 -0.005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0.4566 -0.005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96296E-6 L 0.4566 -0.005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0.4566 -0.0050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7 L 0.4566 -0.0050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0.4566 -0.005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 animBg="1"/>
      <p:bldP spid="53257" grpId="0" animBg="1"/>
      <p:bldP spid="53258" grpId="0" animBg="1"/>
      <p:bldP spid="53259" grpId="0" animBg="1"/>
      <p:bldP spid="53260" grpId="0" animBg="1"/>
      <p:bldP spid="53261" grpId="0" animBg="1"/>
      <p:bldP spid="53255" grpId="0" animBg="1"/>
      <p:bldP spid="5325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22" name="Picture 3086" descr="Male Female"/>
          <p:cNvPicPr>
            <a:picLocks noChangeAspect="1" noChangeArrowheads="1"/>
          </p:cNvPicPr>
          <p:nvPr/>
        </p:nvPicPr>
        <p:blipFill>
          <a:blip r:embed="rId2" cstate="print"/>
          <a:srcRect t="26666"/>
          <a:stretch>
            <a:fillRect/>
          </a:stretch>
        </p:blipFill>
        <p:spPr bwMode="auto">
          <a:xfrm>
            <a:off x="1600200" y="1905000"/>
            <a:ext cx="6781800" cy="1885950"/>
          </a:xfrm>
          <a:prstGeom prst="rect">
            <a:avLst/>
          </a:prstGeom>
          <a:noFill/>
        </p:spPr>
      </p:pic>
      <p:sp>
        <p:nvSpPr>
          <p:cNvPr id="145410" name="Rectangle 307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Male and Female Connectors</a:t>
            </a:r>
          </a:p>
        </p:txBody>
      </p:sp>
      <p:sp>
        <p:nvSpPr>
          <p:cNvPr id="145412" name="Text Box 3076"/>
          <p:cNvSpPr txBox="1">
            <a:spLocks noChangeArrowheads="1"/>
          </p:cNvSpPr>
          <p:nvPr/>
        </p:nvSpPr>
        <p:spPr bwMode="auto">
          <a:xfrm>
            <a:off x="2119313" y="4191000"/>
            <a:ext cx="792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b="1"/>
              <a:t>Pins</a:t>
            </a:r>
          </a:p>
        </p:txBody>
      </p:sp>
      <p:sp>
        <p:nvSpPr>
          <p:cNvPr id="145413" name="Text Box 3077"/>
          <p:cNvSpPr txBox="1">
            <a:spLocks noChangeArrowheads="1"/>
          </p:cNvSpPr>
          <p:nvPr/>
        </p:nvSpPr>
        <p:spPr bwMode="auto">
          <a:xfrm>
            <a:off x="4862513" y="4114800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b="1"/>
              <a:t>Holes</a:t>
            </a:r>
          </a:p>
        </p:txBody>
      </p:sp>
      <p:sp>
        <p:nvSpPr>
          <p:cNvPr id="145414" name="Line 3078"/>
          <p:cNvSpPr>
            <a:spLocks noChangeShapeType="1"/>
          </p:cNvSpPr>
          <p:nvPr/>
        </p:nvSpPr>
        <p:spPr bwMode="auto">
          <a:xfrm flipV="1">
            <a:off x="2590800" y="3200400"/>
            <a:ext cx="0" cy="762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5" name="Line 3079"/>
          <p:cNvSpPr>
            <a:spLocks noChangeShapeType="1"/>
          </p:cNvSpPr>
          <p:nvPr/>
        </p:nvSpPr>
        <p:spPr bwMode="auto">
          <a:xfrm flipV="1">
            <a:off x="5334000" y="3200400"/>
            <a:ext cx="0" cy="762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6" name="Text Box 3080"/>
          <p:cNvSpPr txBox="1">
            <a:spLocks noChangeArrowheads="1"/>
          </p:cNvSpPr>
          <p:nvPr/>
        </p:nvSpPr>
        <p:spPr bwMode="auto">
          <a:xfrm>
            <a:off x="2422525" y="499903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5417" name="Text Box 3081"/>
          <p:cNvSpPr txBox="1">
            <a:spLocks noChangeArrowheads="1"/>
          </p:cNvSpPr>
          <p:nvPr/>
        </p:nvSpPr>
        <p:spPr bwMode="auto">
          <a:xfrm>
            <a:off x="1954213" y="4953000"/>
            <a:ext cx="1835150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b="1">
                <a:solidFill>
                  <a:schemeClr val="accent1"/>
                </a:solidFill>
              </a:rPr>
              <a:t>Typical </a:t>
            </a:r>
          </a:p>
          <a:p>
            <a:r>
              <a:rPr lang="en-US" b="1">
                <a:solidFill>
                  <a:schemeClr val="accent1"/>
                </a:solidFill>
              </a:rPr>
              <a:t>serial port</a:t>
            </a:r>
          </a:p>
        </p:txBody>
      </p:sp>
      <p:sp>
        <p:nvSpPr>
          <p:cNvPr id="145418" name="Text Box 3082"/>
          <p:cNvSpPr txBox="1">
            <a:spLocks noChangeArrowheads="1"/>
          </p:cNvSpPr>
          <p:nvPr/>
        </p:nvSpPr>
        <p:spPr bwMode="auto">
          <a:xfrm>
            <a:off x="6367463" y="4191000"/>
            <a:ext cx="2192337" cy="946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b="1">
                <a:solidFill>
                  <a:schemeClr val="accent1"/>
                </a:solidFill>
              </a:rPr>
              <a:t>Typical </a:t>
            </a:r>
          </a:p>
          <a:p>
            <a:r>
              <a:rPr lang="en-US" b="1">
                <a:solidFill>
                  <a:schemeClr val="accent1"/>
                </a:solidFill>
              </a:rPr>
              <a:t>parallel port</a:t>
            </a:r>
          </a:p>
        </p:txBody>
      </p:sp>
      <p:sp>
        <p:nvSpPr>
          <p:cNvPr id="145420" name="Text Box 3084"/>
          <p:cNvSpPr txBox="1">
            <a:spLocks noChangeArrowheads="1"/>
          </p:cNvSpPr>
          <p:nvPr/>
        </p:nvSpPr>
        <p:spPr bwMode="auto">
          <a:xfrm>
            <a:off x="3119438" y="6234113"/>
            <a:ext cx="15303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/>
              <a:t>Source Black Box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serial transfer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Synchronous (where data words are sent continuously and the clock pulse accompanies the data signal)</a:t>
            </a:r>
          </a:p>
          <a:p>
            <a:r>
              <a:rPr lang="en-US" dirty="0" smtClean="0"/>
              <a:t>Asynchronous (where data words are sent at irregular intervals)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b="1" u="sng" cap="all" dirty="0" err="1" smtClean="0"/>
              <a:t>sYSTEM</a:t>
            </a:r>
            <a:r>
              <a:rPr lang="en-US" b="1" u="sng" cap="all" dirty="0" smtClean="0"/>
              <a:t> </a:t>
            </a:r>
            <a:r>
              <a:rPr lang="en-US" b="1" u="sng" cap="all" dirty="0" smtClean="0"/>
              <a:t>BUS</a:t>
            </a:r>
            <a:endParaRPr lang="en-US" dirty="0" smtClean="0"/>
          </a:p>
          <a:p>
            <a:r>
              <a:rPr lang="en-US" dirty="0" smtClean="0"/>
              <a:t>At the heart of the computer is the </a:t>
            </a:r>
            <a:r>
              <a:rPr lang="en-US" i="1" dirty="0" smtClean="0"/>
              <a:t>microprocessor system</a:t>
            </a:r>
            <a:r>
              <a:rPr lang="en-US" dirty="0" smtClean="0"/>
              <a:t>: </a:t>
            </a:r>
            <a:endParaRPr lang="en-US" sz="3600" dirty="0" smtClean="0"/>
          </a:p>
          <a:p>
            <a:pPr lvl="0"/>
            <a:r>
              <a:rPr lang="en-US" b="1" dirty="0" smtClean="0"/>
              <a:t>CPU</a:t>
            </a:r>
            <a:r>
              <a:rPr lang="en-US" dirty="0" smtClean="0"/>
              <a:t> (central processing unit), also called a </a:t>
            </a:r>
            <a:r>
              <a:rPr lang="en-US" b="1" dirty="0" smtClean="0"/>
              <a:t>processor</a:t>
            </a:r>
            <a:r>
              <a:rPr lang="en-US" dirty="0" smtClean="0"/>
              <a:t> </a:t>
            </a:r>
            <a:endParaRPr lang="en-US" sz="3600" dirty="0" smtClean="0"/>
          </a:p>
          <a:p>
            <a:pPr lvl="0"/>
            <a:r>
              <a:rPr lang="en-US" b="1" dirty="0" smtClean="0"/>
              <a:t>Memory</a:t>
            </a:r>
            <a:r>
              <a:rPr lang="en-US" dirty="0" smtClean="0"/>
              <a:t> circuits — ROM and RAM — containing programs and data </a:t>
            </a:r>
            <a:endParaRPr lang="en-US" sz="3600" dirty="0" smtClean="0"/>
          </a:p>
          <a:p>
            <a:r>
              <a:rPr lang="en-US" b="1" dirty="0" smtClean="0"/>
              <a:t>I/O</a:t>
            </a:r>
            <a:r>
              <a:rPr lang="en-US" dirty="0" smtClean="0"/>
              <a:t> circuits controlling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5867400"/>
            <a:ext cx="7620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Bus: subsystem transfer data between computer components  inside a computer or between computer.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4724400" cy="1143000"/>
          </a:xfrm>
        </p:spPr>
        <p:txBody>
          <a:bodyPr/>
          <a:lstStyle/>
          <a:p>
            <a:pPr algn="l"/>
            <a:r>
              <a:rPr lang="en-US" u="sng" dirty="0" smtClean="0"/>
              <a:t>I/O PRINCIPLE</a:t>
            </a:r>
            <a:endParaRPr lang="en-US" u="sng" dirty="0"/>
          </a:p>
        </p:txBody>
      </p:sp>
      <p:pic>
        <p:nvPicPr>
          <p:cNvPr id="1027" name="Picture 3" descr="resources-syst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209800"/>
            <a:ext cx="5840479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324600" y="533400"/>
            <a:ext cx="2590800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broadcast the location it wishes to read from (or write to).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143000"/>
            <a:ext cx="2590800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trigger a read or write operation, and select either memory or I/O.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67200" y="5791200"/>
            <a:ext cx="3048000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Data is sent to/from the CPU.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 rot="19364033">
            <a:off x="2725875" y="1971649"/>
            <a:ext cx="609600" cy="115506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rot="2839091">
            <a:off x="5396017" y="1280497"/>
            <a:ext cx="609600" cy="1010770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rot="10800000">
            <a:off x="4191000" y="5181600"/>
            <a:ext cx="609600" cy="542952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Expansion &amp; Local Bus</a:t>
            </a:r>
            <a:endParaRPr lang="en-US" dirty="0"/>
          </a:p>
        </p:txBody>
      </p:sp>
      <p:pic>
        <p:nvPicPr>
          <p:cNvPr id="2050" name="Picture 2" descr="resources-isa-expans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828800"/>
            <a:ext cx="694944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52600" y="5257800"/>
            <a:ext cx="5791200" cy="120032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Local bus : section of the system bus that connects CPU &amp; memory . Some graphic cards directly into local bus because it faster that normal expansion bus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Down Arrow 4"/>
          <p:cNvSpPr/>
          <p:nvPr/>
        </p:nvSpPr>
        <p:spPr>
          <a:xfrm rot="13104286">
            <a:off x="2483929" y="4590455"/>
            <a:ext cx="316173" cy="80906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/>
          <a:lstStyle/>
          <a:p>
            <a:pPr algn="ctr"/>
            <a:r>
              <a:rPr lang="en-US" dirty="0" smtClean="0"/>
              <a:t>CONTROLLING I/O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7498080" cy="3276600"/>
          </a:xfrm>
        </p:spPr>
        <p:txBody>
          <a:bodyPr>
            <a:normAutofit/>
          </a:bodyPr>
          <a:lstStyle/>
          <a:p>
            <a:pPr marL="653796" lvl="0" indent="-571500">
              <a:buFont typeface="+mj-lt"/>
              <a:buAutoNum type="romanLcPeriod"/>
            </a:pPr>
            <a:r>
              <a:rPr lang="en-US" sz="2800" b="1" dirty="0" smtClean="0"/>
              <a:t>Control &amp; data registers</a:t>
            </a:r>
          </a:p>
          <a:p>
            <a:pPr marL="631825" indent="-3175">
              <a:buNone/>
            </a:pPr>
            <a:r>
              <a:rPr lang="en-US" sz="2000" u="sng" dirty="0" smtClean="0"/>
              <a:t>Device Controller</a:t>
            </a:r>
          </a:p>
          <a:p>
            <a:pPr marL="631825" indent="-3175">
              <a:buNone/>
            </a:pPr>
            <a:r>
              <a:rPr lang="en-US" sz="2000" dirty="0" smtClean="0"/>
              <a:t>Device controllers are usually operated by use of a </a:t>
            </a:r>
            <a:r>
              <a:rPr lang="en-US" sz="2000" i="1" dirty="0" smtClean="0"/>
              <a:t>control register</a:t>
            </a:r>
            <a:r>
              <a:rPr lang="en-US" sz="2000" dirty="0" smtClean="0"/>
              <a:t> (which selects the mode of operation) and a </a:t>
            </a:r>
            <a:r>
              <a:rPr lang="en-US" sz="2000" i="1" dirty="0" smtClean="0"/>
              <a:t>data register</a:t>
            </a:r>
            <a:r>
              <a:rPr lang="en-US" sz="2000" dirty="0" smtClean="0"/>
              <a:t> (which carries data to / from the device).</a:t>
            </a:r>
          </a:p>
          <a:p>
            <a:pPr>
              <a:buNone/>
            </a:pPr>
            <a:endParaRPr lang="en-US" sz="1200" dirty="0" smtClean="0"/>
          </a:p>
          <a:p>
            <a:pPr marL="653796" indent="-571500">
              <a:buFont typeface="+mj-lt"/>
              <a:buAutoNum type="romanLcPeriod" startAt="2"/>
            </a:pPr>
            <a:r>
              <a:rPr lang="en-US" sz="2800" b="1" dirty="0" smtClean="0"/>
              <a:t>I/O Addresses</a:t>
            </a:r>
          </a:p>
          <a:p>
            <a:pPr marL="631825" indent="-22225">
              <a:buNone/>
            </a:pPr>
            <a:r>
              <a:rPr lang="en-US" sz="2000" dirty="0" smtClean="0"/>
              <a:t>unique addresses for device controller</a:t>
            </a:r>
            <a:endParaRPr lang="en-US" sz="2000" dirty="0"/>
          </a:p>
        </p:txBody>
      </p:sp>
      <p:pic>
        <p:nvPicPr>
          <p:cNvPr id="3074" name="Picture 2" descr="resources-io-addre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4419600"/>
            <a:ext cx="45720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/>
              <a:t>I/O Addresses</a:t>
            </a:r>
            <a:br>
              <a:rPr lang="en-US" sz="4400" b="1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u="sng" dirty="0" smtClean="0"/>
              <a:t>Port I/O (port mapped)</a:t>
            </a:r>
          </a:p>
          <a:p>
            <a:r>
              <a:rPr lang="en-US" dirty="0" smtClean="0"/>
              <a:t>Use separated set of addressed is used for I/O devices.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u="sng" dirty="0" smtClean="0"/>
              <a:t>Memory mapped I/O</a:t>
            </a:r>
          </a:p>
          <a:p>
            <a:r>
              <a:rPr lang="en-US" dirty="0" smtClean="0"/>
              <a:t>Use wire I/O devices directly into memory addressed</a:t>
            </a:r>
          </a:p>
          <a:p>
            <a:r>
              <a:rPr lang="en-US" dirty="0" smtClean="0"/>
              <a:t>Remove the special I/O instructions</a:t>
            </a:r>
          </a:p>
          <a:p>
            <a:r>
              <a:rPr lang="en-US" dirty="0" smtClean="0"/>
              <a:t>But decreased the amount address of RAM and ROM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RESPONDING TO I/O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0688" cy="4800600"/>
          </a:xfrm>
        </p:spPr>
        <p:txBody>
          <a:bodyPr>
            <a:normAutofit fontScale="55000" lnSpcReduction="20000"/>
          </a:bodyPr>
          <a:lstStyle/>
          <a:p>
            <a:pPr marL="653796" lvl="0" indent="-571500">
              <a:buFont typeface="+mj-lt"/>
              <a:buAutoNum type="romanLcPeriod"/>
            </a:pPr>
            <a:r>
              <a:rPr lang="en-US" sz="3600" b="1" dirty="0" smtClean="0"/>
              <a:t>Polling</a:t>
            </a:r>
          </a:p>
          <a:p>
            <a:pPr marL="857250" indent="-228600"/>
            <a:r>
              <a:rPr lang="en-US" dirty="0" smtClean="0"/>
              <a:t>The simplest method</a:t>
            </a:r>
          </a:p>
          <a:p>
            <a:pPr marL="857250" indent="-228600"/>
            <a:r>
              <a:rPr lang="en-US" dirty="0" smtClean="0"/>
              <a:t>The CPU checks the control register at regular intervals, looking for a specific code. </a:t>
            </a:r>
          </a:p>
          <a:p>
            <a:pPr marL="857250" indent="-228600"/>
            <a:r>
              <a:rPr lang="en-US" dirty="0" smtClean="0"/>
              <a:t>However, most of the time the device will have nothing to report.</a:t>
            </a:r>
          </a:p>
          <a:p>
            <a:pPr marL="857250" indent="-228600"/>
            <a:r>
              <a:rPr lang="en-US" dirty="0" smtClean="0"/>
              <a:t>Inefficient and poor technique. </a:t>
            </a:r>
          </a:p>
          <a:p>
            <a:endParaRPr lang="en-US" dirty="0" smtClean="0"/>
          </a:p>
          <a:p>
            <a:pPr marL="653796" lvl="0" indent="-571500">
              <a:buFont typeface="+mj-lt"/>
              <a:buAutoNum type="romanLcPeriod" startAt="2"/>
            </a:pPr>
            <a:r>
              <a:rPr lang="en-US" sz="3600" b="1" dirty="0" smtClean="0"/>
              <a:t>Interrupt</a:t>
            </a:r>
          </a:p>
          <a:p>
            <a:pPr marL="857250" indent="-228600"/>
            <a:r>
              <a:rPr lang="en-US" dirty="0" smtClean="0"/>
              <a:t>The better solution</a:t>
            </a:r>
          </a:p>
          <a:p>
            <a:pPr marL="857250" indent="-228600"/>
            <a:r>
              <a:rPr lang="en-US" dirty="0" smtClean="0"/>
              <a:t>Install an interrupt wire feeding back to the CPU. </a:t>
            </a:r>
          </a:p>
          <a:p>
            <a:pPr marL="857250" indent="-228600"/>
            <a:r>
              <a:rPr lang="en-US" dirty="0" smtClean="0"/>
              <a:t> When a device is ready to report back it sends a signal along this wire (part of the control bus).  </a:t>
            </a:r>
          </a:p>
          <a:p>
            <a:pPr marL="857250" indent="-228600"/>
            <a:r>
              <a:rPr lang="en-US" dirty="0" smtClean="0"/>
              <a:t>The CPU pauses its current task and deals with the device; it then resumes what it was doing. </a:t>
            </a:r>
          </a:p>
          <a:p>
            <a:pPr marL="857250" indent="-228600"/>
            <a:r>
              <a:rPr lang="en-US" dirty="0" smtClean="0"/>
              <a:t>Interrupt service routine (part of the device driver) - the program code that deals with the device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086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IRQ (Interrupt request line)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1534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IRQ special pathways directly to processor that a device use to get attention of the CPU when it needs to.</a:t>
            </a:r>
          </a:p>
        </p:txBody>
      </p:sp>
      <p:sp>
        <p:nvSpPr>
          <p:cNvPr id="4" name="Rectangle 3"/>
          <p:cNvSpPr/>
          <p:nvPr/>
        </p:nvSpPr>
        <p:spPr>
          <a:xfrm>
            <a:off x="4419600" y="0"/>
            <a:ext cx="47244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www.pccomputersnotes.com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90600" y="2895600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DMA (Direct</a:t>
            </a:r>
            <a:r>
              <a:rPr kumimoji="0" lang="en-US" sz="43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Memory Access)</a:t>
            </a: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19200" y="3810000"/>
            <a:ext cx="723900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Allow specific devices such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hard disk, CD ROMs</a:t>
            </a:r>
            <a:r>
              <a:rPr lang="en-US" sz="3200" dirty="0" smtClean="0"/>
              <a:t>, tape drive &amp; sound cards to access memory directly without having pass through CPU.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/>
          </a:bodyPr>
          <a:lstStyle/>
          <a:p>
            <a:r>
              <a:rPr lang="en-US" b="1" dirty="0" smtClean="0"/>
              <a:t>interrupt request</a:t>
            </a:r>
            <a:r>
              <a:rPr lang="en-US" dirty="0" smtClean="0"/>
              <a:t> (or </a:t>
            </a:r>
            <a:r>
              <a:rPr lang="en-US" b="1" dirty="0" smtClean="0"/>
              <a:t>IRQ</a:t>
            </a:r>
            <a:r>
              <a:rPr lang="en-US" dirty="0" smtClean="0"/>
              <a:t>) is a hardware signal sent to the processor that temporarily stops a running program and allows a special program, an interrupt handler, to run instead.</a:t>
            </a:r>
          </a:p>
          <a:p>
            <a:r>
              <a:rPr lang="en-US" dirty="0" smtClean="0"/>
              <a:t>Interrupts are used to handle such events as data receipt from a modem or network, or a key press or mouse movement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IRQ (Interrupt request line)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57600" y="0"/>
            <a:ext cx="54864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http://en.wikipedia.org/wiki/Interrupt_request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504</TotalTime>
  <Words>733</Words>
  <Application>Microsoft Office PowerPoint</Application>
  <PresentationFormat>On-screen Show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CHAPTER 5 I/O PRINCIPLE</vt:lpstr>
      <vt:lpstr>System Bus</vt:lpstr>
      <vt:lpstr>I/O PRINCIPLE</vt:lpstr>
      <vt:lpstr>Expansion &amp; Local Bus</vt:lpstr>
      <vt:lpstr>CONTROLLING I/O DEVICES</vt:lpstr>
      <vt:lpstr>I/O Addresses </vt:lpstr>
      <vt:lpstr>RESPONDING TO I/O DEVICES</vt:lpstr>
      <vt:lpstr>IRQ (Interrupt request line)</vt:lpstr>
      <vt:lpstr>IRQ (Interrupt request line)</vt:lpstr>
      <vt:lpstr>IRQs CONCEPTS</vt:lpstr>
      <vt:lpstr>DMA CONCEPT</vt:lpstr>
      <vt:lpstr>DMA</vt:lpstr>
      <vt:lpstr>Serial Transmission</vt:lpstr>
      <vt:lpstr>Parallel Transmission</vt:lpstr>
      <vt:lpstr>Male and Female Connectors</vt:lpstr>
      <vt:lpstr>Types of serial transfer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I/O PRINCIPLE</dc:title>
  <dc:creator> </dc:creator>
  <cp:lastModifiedBy> </cp:lastModifiedBy>
  <cp:revision>15</cp:revision>
  <dcterms:created xsi:type="dcterms:W3CDTF">2012-01-17T01:59:27Z</dcterms:created>
  <dcterms:modified xsi:type="dcterms:W3CDTF">2013-02-14T04:59:42Z</dcterms:modified>
</cp:coreProperties>
</file>