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81" r:id="rId21"/>
    <p:sldId id="282" r:id="rId22"/>
    <p:sldId id="273" r:id="rId23"/>
    <p:sldId id="277" r:id="rId24"/>
    <p:sldId id="278" r:id="rId25"/>
    <p:sldId id="283" r:id="rId26"/>
    <p:sldId id="285" r:id="rId27"/>
    <p:sldId id="274" r:id="rId28"/>
    <p:sldId id="275" r:id="rId29"/>
    <p:sldId id="276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CC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D356D5-51EA-45D7-8446-D6D5F63F3F1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A0D715-F589-48F0-8A8C-C35B8546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johnkingworld.com/aplus/images/memory-ra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johnkingworld.com/aplus/images/memory-rom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4341876"/>
            <a:ext cx="3086100" cy="25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</a:rPr>
              <a:t>Chapter 4:</a:t>
            </a:r>
            <a:br>
              <a:rPr lang="en-US" sz="7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sz="7200" smtClean="0">
                <a:solidFill>
                  <a:schemeClr val="accent1">
                    <a:lumMod val="50000"/>
                  </a:schemeClr>
                </a:solidFill>
              </a:rPr>
              <a:t>MEMORY</a:t>
            </a:r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884" t="15326" r="19757" b="17241"/>
          <a:stretch>
            <a:fillRect/>
          </a:stretch>
        </p:blipFill>
        <p:spPr bwMode="auto">
          <a:xfrm>
            <a:off x="457200" y="2133600"/>
            <a:ext cx="2438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293" y="2286000"/>
            <a:ext cx="418170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29" name="Picture 1" descr="http://johnkingworld.com/aplus/images/memory-ra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28800" y="2819400"/>
            <a:ext cx="4724400" cy="2751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838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dirty="0" smtClean="0"/>
              <a:t>Like ROM, </a:t>
            </a:r>
            <a:r>
              <a:rPr lang="en-US" dirty="0" smtClean="0">
                <a:solidFill>
                  <a:srgbClr val="FF0000"/>
                </a:solidFill>
              </a:rPr>
              <a:t>RAM is organized into rows and columns</a:t>
            </a:r>
            <a:r>
              <a:rPr lang="en-US" dirty="0" smtClean="0"/>
              <a:t>.</a:t>
            </a:r>
          </a:p>
          <a:p>
            <a:pPr marL="171450" indent="-171450"/>
            <a:r>
              <a:rPr lang="en-US" dirty="0" smtClean="0"/>
              <a:t> 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dirty="0" smtClean="0"/>
              <a:t>At each crossover, however, is an electronic device capable of storing a single </a:t>
            </a:r>
            <a:r>
              <a:rPr lang="en-US" b="1" dirty="0" smtClean="0"/>
              <a:t>bit</a:t>
            </a:r>
            <a:r>
              <a:rPr lang="en-US" dirty="0" smtClean="0"/>
              <a:t> of information. 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828800"/>
          <a:ext cx="7239000" cy="381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78187"/>
                <a:gridCol w="1925199"/>
                <a:gridCol w="1585458"/>
                <a:gridCol w="1350156"/>
              </a:tblGrid>
              <a:tr h="9525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Comparing DRAM and SRAM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Type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Speed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Density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Cost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2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DRAM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Slow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High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Low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2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SRAM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Fast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Low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High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99CC"/>
                </a:solidFill>
              </a:rPr>
              <a:t>MEMORY : BIOS ROM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3581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BIOS =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Basic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Input/Output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System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Bios is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program runs when the PC is started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Functions:-</a:t>
            </a:r>
          </a:p>
          <a:p>
            <a:pPr marL="682625" lvl="0" indent="-341313"/>
            <a:r>
              <a:rPr lang="en-US" dirty="0" smtClean="0"/>
              <a:t>To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check the status </a:t>
            </a:r>
            <a:r>
              <a:rPr lang="en-US" dirty="0" smtClean="0"/>
              <a:t>of the motherboard circuitry. </a:t>
            </a:r>
          </a:p>
          <a:p>
            <a:pPr marL="682625" lvl="0" indent="-341313"/>
            <a:r>
              <a:rPr lang="en-US" dirty="0" smtClean="0"/>
              <a:t>To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prepare the system ready for the DOS</a:t>
            </a:r>
            <a:r>
              <a:rPr lang="en-US" dirty="0" smtClean="0"/>
              <a:t>. </a:t>
            </a:r>
          </a:p>
          <a:p>
            <a:pPr marL="682625" lvl="0" indent="-341313"/>
            <a:r>
              <a:rPr lang="en-US" dirty="0" smtClean="0"/>
              <a:t>To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 access to the computer's settings stored in CMOS memory </a:t>
            </a:r>
          </a:p>
          <a:p>
            <a:pPr marL="804863" indent="-28575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 descr="memory-bios-pl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0"/>
            <a:ext cx="2058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9882" r="12706" b="17647"/>
          <a:stretch>
            <a:fillRect/>
          </a:stretch>
        </p:blipFill>
        <p:spPr bwMode="auto">
          <a:xfrm>
            <a:off x="4038600" y="44958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99CC"/>
                </a:solidFill>
              </a:rPr>
              <a:t>MEMORY : CMOS MEMORY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smtClean="0">
                <a:solidFill>
                  <a:srgbClr val="FF0000"/>
                </a:solidFill>
              </a:rPr>
              <a:t>slower but used less power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199"/>
            <a:ext cx="4419600" cy="33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743200"/>
            <a:ext cx="4381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146" y="76200"/>
            <a:ext cx="480945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99CC"/>
                </a:solidFill>
              </a:rPr>
              <a:t>MEMORY : CACHE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7467600" cy="2816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Build from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SRAM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sits between the CPU and the main memory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Cache controller : monitors the addresses that are requested by the CPU</a:t>
            </a:r>
          </a:p>
          <a:p>
            <a:r>
              <a:rPr lang="en-US" dirty="0" smtClean="0"/>
              <a:t>Predicts which memory will be required in the future</a:t>
            </a:r>
          </a:p>
          <a:p>
            <a:r>
              <a:rPr lang="en-US" dirty="0" smtClean="0"/>
              <a:t>Data is read into the cache memory in advance, allowing the computer to obtain data far more quickly from the cache than from the main memory. 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0"/>
            <a:ext cx="80010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L1 (Level 1) </a:t>
            </a:r>
            <a:r>
              <a:rPr lang="en-US" dirty="0" smtClean="0"/>
              <a:t>: built into the main processor circuit.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L2 (Level 2) </a:t>
            </a:r>
            <a:r>
              <a:rPr lang="en-US" dirty="0" smtClean="0"/>
              <a:t>: built into the main processor circuit or on processor socket.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L3 (Level 3) </a:t>
            </a:r>
            <a:r>
              <a:rPr lang="en-US" dirty="0" smtClean="0"/>
              <a:t>: motherboard cache, build on motherboard.</a:t>
            </a:r>
            <a:endParaRPr lang="en-US" dirty="0"/>
          </a:p>
        </p:txBody>
      </p:sp>
      <p:pic>
        <p:nvPicPr>
          <p:cNvPr id="2050" name="Picture 2" descr="memory-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38872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99CC"/>
                </a:solidFill>
              </a:rPr>
              <a:t>MAIN MEMORY MODULE/PACKAGE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type of board and connector used for RAM </a:t>
            </a:r>
            <a:r>
              <a:rPr lang="en-US" dirty="0" smtClean="0"/>
              <a:t>in desktop computer.</a:t>
            </a:r>
          </a:p>
          <a:p>
            <a:r>
              <a:rPr lang="en-US" dirty="0" smtClean="0"/>
              <a:t>Different computer manufacturers developed memory boards that would only work with their specific systems.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u="sng" dirty="0" smtClean="0"/>
              <a:t>3 types of memory module.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SIMMS</a:t>
            </a:r>
            <a:r>
              <a:rPr lang="en-US" dirty="0" smtClean="0"/>
              <a:t> - </a:t>
            </a:r>
            <a:r>
              <a:rPr lang="en-US" b="1" dirty="0" smtClean="0"/>
              <a:t>Single Inline Memory Module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DIMMS </a:t>
            </a:r>
            <a:r>
              <a:rPr lang="en-US" dirty="0" smtClean="0"/>
              <a:t>- </a:t>
            </a:r>
            <a:r>
              <a:rPr lang="en-US" b="1" dirty="0" smtClean="0"/>
              <a:t>Dual Inline Memory Module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RIMMS </a:t>
            </a:r>
            <a:r>
              <a:rPr lang="en-US" dirty="0" smtClean="0"/>
              <a:t>- </a:t>
            </a:r>
            <a:r>
              <a:rPr lang="en-US" b="1" dirty="0" err="1" smtClean="0"/>
              <a:t>Rambus</a:t>
            </a:r>
            <a:r>
              <a:rPr lang="en-US" b="1" dirty="0" smtClean="0"/>
              <a:t> Inline Memory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u="sng" dirty="0" smtClean="0"/>
              <a:t>SIMMS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r>
              <a:rPr lang="en-US" dirty="0" smtClean="0"/>
              <a:t>Used for </a:t>
            </a:r>
            <a:r>
              <a:rPr lang="en-US" dirty="0" smtClean="0">
                <a:solidFill>
                  <a:srgbClr val="FF0000"/>
                </a:solidFill>
              </a:rPr>
              <a:t>early Pentiums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sizes 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30-pin</a:t>
            </a:r>
            <a:r>
              <a:rPr lang="en-US" dirty="0" smtClean="0"/>
              <a:t> (8 bits wide) &amp;</a:t>
            </a:r>
            <a:r>
              <a:rPr lang="en-US" b="1" dirty="0" smtClean="0">
                <a:solidFill>
                  <a:srgbClr val="FF0000"/>
                </a:solidFill>
              </a:rPr>
              <a:t>72pin</a:t>
            </a:r>
            <a:r>
              <a:rPr lang="en-US" dirty="0" smtClean="0"/>
              <a:t> (32 bits wide)</a:t>
            </a:r>
          </a:p>
          <a:p>
            <a:r>
              <a:rPr lang="en-US" dirty="0" smtClean="0"/>
              <a:t>needed to be installed in </a:t>
            </a:r>
            <a:r>
              <a:rPr lang="en-US" b="1" dirty="0" smtClean="0">
                <a:solidFill>
                  <a:srgbClr val="FF0000"/>
                </a:solidFill>
              </a:rPr>
              <a:t>banks</a:t>
            </a:r>
            <a:r>
              <a:rPr lang="en-US" dirty="0" smtClean="0"/>
              <a:t> (groups of 2 or 4)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Parity</a:t>
            </a:r>
            <a:r>
              <a:rPr lang="en-US" b="1" dirty="0" smtClean="0"/>
              <a:t> – </a:t>
            </a:r>
            <a:r>
              <a:rPr lang="en-US" dirty="0" smtClean="0"/>
              <a:t>extra error checking</a:t>
            </a:r>
          </a:p>
          <a:p>
            <a:pPr lvl="0"/>
            <a:r>
              <a:rPr lang="en-US" dirty="0" smtClean="0"/>
              <a:t>Examples: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b="1" dirty="0" smtClean="0">
                <a:solidFill>
                  <a:srgbClr val="FF0000"/>
                </a:solidFill>
              </a:rPr>
              <a:t>FPM DRAM</a:t>
            </a:r>
            <a:r>
              <a:rPr lang="en-US" b="1" dirty="0" smtClean="0"/>
              <a:t> - </a:t>
            </a:r>
            <a:r>
              <a:rPr lang="en-US" dirty="0" smtClean="0"/>
              <a:t>Fast Page Mode (waits the entire process)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b="1" dirty="0" smtClean="0">
                <a:solidFill>
                  <a:srgbClr val="FF0000"/>
                </a:solidFill>
              </a:rPr>
              <a:t>EDO DRAM</a:t>
            </a:r>
            <a:r>
              <a:rPr lang="en-US" b="1" dirty="0" smtClean="0"/>
              <a:t> - </a:t>
            </a:r>
            <a:r>
              <a:rPr lang="en-US" dirty="0" smtClean="0"/>
              <a:t>Extended Data Outburst (Do not waits the process) – faster than FPM.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"/>
            <a:ext cx="493159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u="sng" dirty="0" smtClean="0"/>
              <a:t>DIMMS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Small outline DIMMs (</a:t>
            </a:r>
            <a:r>
              <a:rPr lang="en-US" b="1" dirty="0" smtClean="0">
                <a:solidFill>
                  <a:srgbClr val="FF0000"/>
                </a:solidFill>
              </a:rPr>
              <a:t>SODIMMs</a:t>
            </a:r>
            <a:r>
              <a:rPr lang="en-US" b="1" dirty="0" smtClean="0"/>
              <a:t>)</a:t>
            </a:r>
            <a:r>
              <a:rPr lang="en-US" dirty="0" smtClean="0"/>
              <a:t> - used for </a:t>
            </a:r>
            <a:r>
              <a:rPr lang="en-US" dirty="0" smtClean="0"/>
              <a:t>laptops</a:t>
            </a:r>
          </a:p>
          <a:p>
            <a:r>
              <a:rPr lang="en-US" dirty="0" smtClean="0"/>
              <a:t>64 bits, 168 pin connector.</a:t>
            </a: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marL="914400" lvl="0" indent="-627063">
              <a:buFont typeface="+mj-lt"/>
              <a:buAutoNum type="romanL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SDRAM</a:t>
            </a:r>
            <a:r>
              <a:rPr lang="en-US" b="1" dirty="0" smtClean="0"/>
              <a:t> </a:t>
            </a:r>
          </a:p>
          <a:p>
            <a:pPr marL="1255713" lvl="0" indent="-341313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Synchronous DRAM</a:t>
            </a:r>
          </a:p>
          <a:p>
            <a:pPr marL="1255713" lvl="0" indent="-341313">
              <a:buFont typeface="Arial" pitchFamily="34" charset="0"/>
              <a:buChar char="•"/>
            </a:pPr>
            <a:r>
              <a:rPr lang="en-US" dirty="0" smtClean="0"/>
              <a:t>synchronized to the system's FSB clock pulse</a:t>
            </a:r>
          </a:p>
          <a:p>
            <a:pPr marL="1255713" lvl="0" indent="-341313">
              <a:buFont typeface="Arial" pitchFamily="34" charset="0"/>
              <a:buChar char="•"/>
            </a:pPr>
            <a:r>
              <a:rPr lang="en-US" dirty="0" smtClean="0"/>
              <a:t>More quickly than EDO RAM.</a:t>
            </a:r>
          </a:p>
          <a:p>
            <a:pPr marL="1255713" lvl="0" indent="-341313">
              <a:buNone/>
            </a:pPr>
            <a:endParaRPr lang="en-US" dirty="0" smtClean="0"/>
          </a:p>
          <a:p>
            <a:pPr marL="914400" lvl="0" indent="-627063">
              <a:buFont typeface="+mj-lt"/>
              <a:buAutoNum type="romanL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DDR &amp; DDR2</a:t>
            </a:r>
          </a:p>
          <a:p>
            <a:pPr marL="1255713" lvl="0" indent="-341313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Double Data Rate</a:t>
            </a:r>
          </a:p>
          <a:p>
            <a:pPr marL="1255713" lvl="0" indent="-341313">
              <a:buFont typeface="Arial" pitchFamily="34" charset="0"/>
              <a:buChar char="•"/>
            </a:pPr>
            <a:r>
              <a:rPr lang="en-US" dirty="0" smtClean="0"/>
              <a:t>works at twice the speed of conventional SDRAM</a:t>
            </a:r>
          </a:p>
          <a:p>
            <a:pPr marL="1255713" lvl="0" indent="-341313">
              <a:buFont typeface="Arial" pitchFamily="34" charset="0"/>
              <a:buChar char="•"/>
            </a:pPr>
            <a:r>
              <a:rPr lang="en-US" b="1" dirty="0" smtClean="0"/>
              <a:t>DDR-2 – faster form of DDR.</a:t>
            </a:r>
          </a:p>
          <a:p>
            <a:pPr marL="1255713" lvl="0" indent="-341313">
              <a:buNone/>
            </a:pPr>
            <a:endParaRPr lang="en-US" b="1" dirty="0" smtClean="0"/>
          </a:p>
          <a:p>
            <a:pPr marL="914400" lvl="0" indent="-627063">
              <a:buFont typeface="+mj-lt"/>
              <a:buAutoNum type="roman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/>
              <a:t>DDR3 SDRAM</a:t>
            </a:r>
            <a:r>
              <a:rPr lang="en-US" dirty="0" smtClean="0"/>
              <a:t>, an abbreviation for </a:t>
            </a:r>
            <a:r>
              <a:rPr lang="en-US" b="1" dirty="0" smtClean="0"/>
              <a:t>double data rate </a:t>
            </a:r>
            <a:r>
              <a:rPr lang="en-US" b="1" dirty="0" smtClean="0"/>
              <a:t>type three  </a:t>
            </a:r>
            <a:r>
              <a:rPr lang="en-US" b="1" dirty="0" smtClean="0"/>
              <a:t>synchronous  </a:t>
            </a:r>
            <a:r>
              <a:rPr lang="en-US" b="1" dirty="0" smtClean="0"/>
              <a:t>dynamic random access </a:t>
            </a:r>
            <a:r>
              <a:rPr lang="en-US" b="1" dirty="0" smtClean="0"/>
              <a:t>memory,</a:t>
            </a:r>
            <a:r>
              <a:rPr lang="en-US" dirty="0" smtClean="0"/>
              <a:t> </a:t>
            </a:r>
            <a:r>
              <a:rPr lang="en-US" dirty="0" smtClean="0"/>
              <a:t>is a modern kind of </a:t>
            </a:r>
            <a:r>
              <a:rPr lang="en-US" dirty="0" smtClean="0"/>
              <a:t>dynamic random access memory (DRAM</a:t>
            </a:r>
            <a:r>
              <a:rPr lang="en-US" dirty="0" smtClean="0"/>
              <a:t>) with a high </a:t>
            </a:r>
            <a:r>
              <a:rPr lang="en-US" dirty="0" smtClean="0"/>
              <a:t>bandwidth  </a:t>
            </a:r>
            <a:r>
              <a:rPr lang="en-US" dirty="0" smtClean="0"/>
              <a:t>interface, and has been in use since </a:t>
            </a:r>
            <a:r>
              <a:rPr lang="en-US" dirty="0" smtClean="0"/>
              <a:t>2007</a:t>
            </a:r>
            <a:endParaRPr lang="en-US" dirty="0" smtClean="0"/>
          </a:p>
          <a:p>
            <a:r>
              <a:rPr lang="en-US" dirty="0" smtClean="0"/>
              <a:t>o transfer data at </a:t>
            </a:r>
            <a:r>
              <a:rPr lang="en-US" dirty="0" smtClean="0"/>
              <a:t>twice </a:t>
            </a:r>
            <a:r>
              <a:rPr lang="en-US" dirty="0" smtClean="0"/>
              <a:t>the 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enabling higher bandwidth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609600"/>
            <a:ext cx="6934200" cy="41148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OBJECTIVES:-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7145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explain what memory is and the functions.</a:t>
            </a:r>
          </a:p>
          <a:p>
            <a:pPr marL="228600" marR="0" lvl="0" indent="-17145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differentiate between volatile (RAM) and non-volatile memory (ROM)</a:t>
            </a:r>
          </a:p>
          <a:p>
            <a:pPr marL="228600" marR="0" lvl="0" indent="-17145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identified and differentiate certain types of physical memory</a:t>
            </a:r>
          </a:p>
          <a:p>
            <a:pPr marL="228600" marR="0" lvl="0" indent="-17145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explain on the types of memory use and the latest technology</a:t>
            </a:r>
          </a:p>
          <a:p>
            <a:pPr marL="228600" marR="0" lvl="0" indent="-17145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identified the slot use for some of the memory module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hrani.si/f/Y/IK/1tvpdkcp/ddr-ddr2-dd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8"/>
            <a:ext cx="7162800" cy="684588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934200" y="1524000"/>
            <a:ext cx="2209800" cy="14478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DDR 3 :  5.5CM</a:t>
            </a:r>
          </a:p>
          <a:p>
            <a:r>
              <a:rPr lang="en-US" b="1" dirty="0" smtClean="0"/>
              <a:t>DDR 2:   7CM</a:t>
            </a:r>
          </a:p>
          <a:p>
            <a:r>
              <a:rPr lang="en-US" b="1" dirty="0" smtClean="0"/>
              <a:t>DDR :     7.25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52800"/>
            <a:ext cx="8686800" cy="4873752"/>
          </a:xfrm>
        </p:spPr>
        <p:txBody>
          <a:bodyPr/>
          <a:lstStyle/>
          <a:p>
            <a:pPr marL="914400" lvl="0" indent="-627063">
              <a:buFont typeface="+mj-lt"/>
              <a:buAutoNum type="romanLcPeriod" startAt="3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ECC</a:t>
            </a:r>
            <a:r>
              <a:rPr lang="en-US" b="1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Error-Correcting Code Memory </a:t>
            </a:r>
            <a:r>
              <a:rPr lang="en-US" dirty="0" smtClean="0"/>
              <a:t>(server)</a:t>
            </a:r>
          </a:p>
          <a:p>
            <a:pPr marL="914400" indent="-627063">
              <a:buFont typeface="+mj-lt"/>
              <a:buAutoNum type="romanLcPeriod" startAt="3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Unbuffered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or Registered</a:t>
            </a:r>
          </a:p>
          <a:p>
            <a:pPr marL="914400" indent="-627063">
              <a:buFont typeface="+mj-lt"/>
              <a:buAutoNum type="romanLcPeriod" startAt="3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Dual channel</a:t>
            </a:r>
          </a:p>
          <a:p>
            <a:pPr marL="914400" indent="-627063">
              <a:buFont typeface="Arial" pitchFamily="34" charset="0"/>
              <a:buChar char="•"/>
            </a:pPr>
            <a:r>
              <a:rPr lang="en-US" dirty="0" smtClean="0"/>
              <a:t>Many motherboards support dual channel memory</a:t>
            </a:r>
          </a:p>
          <a:p>
            <a:pPr marL="914400" indent="-627063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increase the speed </a:t>
            </a:r>
            <a:r>
              <a:rPr lang="en-US" dirty="0" smtClean="0"/>
              <a:t>as accessing two DIMMs simultaneously but requires performance-matched DIMMs. </a:t>
            </a:r>
          </a:p>
          <a:p>
            <a:pPr marL="914400" indent="-627063">
              <a:buFont typeface="Arial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04800"/>
            <a:ext cx="2819400" cy="19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2514600" cy="17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4724400" cy="459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4953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2GB DDR2-800 ECC </a:t>
            </a:r>
            <a:r>
              <a:rPr lang="en-US" b="1" dirty="0" err="1" smtClean="0"/>
              <a:t>Unbuffered</a:t>
            </a:r>
            <a:r>
              <a:rPr lang="en-US" b="1" dirty="0" smtClean="0"/>
              <a:t> memory modules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4000" r="8000"/>
          <a:stretch>
            <a:fillRect/>
          </a:stretch>
        </p:blipFill>
        <p:spPr bwMode="auto">
          <a:xfrm>
            <a:off x="1752600" y="381001"/>
            <a:ext cx="2743200" cy="16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438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953000"/>
            <a:ext cx="49072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24600" y="759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CC99"/>
                </a:solidFill>
              </a:rPr>
              <a:t>CHANNEL A</a:t>
            </a:r>
            <a:endParaRPr lang="en-US" sz="1400" b="1" dirty="0">
              <a:solidFill>
                <a:srgbClr val="00CC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85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DIMMS 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216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DIMMS 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524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DIMMS 4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533400"/>
            <a:ext cx="762000" cy="304800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38800" y="914400"/>
            <a:ext cx="685800" cy="457200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DIMMS 1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62600" y="838200"/>
            <a:ext cx="685800" cy="53340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62600" y="1447800"/>
            <a:ext cx="685800" cy="30480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24600" y="1219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CHANNEL B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07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Channel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34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Dual Channel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21875" r="37500" b="6250"/>
          <a:stretch>
            <a:fillRect/>
          </a:stretch>
        </p:blipFill>
        <p:spPr bwMode="auto">
          <a:xfrm>
            <a:off x="762000" y="-89535"/>
            <a:ext cx="8077200" cy="69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channel or </a:t>
            </a:r>
            <a:r>
              <a:rPr lang="en-US" smtClean="0"/>
              <a:t>dual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2.66GHz Northwood, 512KB L2, 533MHz FSB,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Hyperthreading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512MB DDR266 RAM (2 x 256MB Modules) in "dual channel" (533MHz)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--------------------------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to this set-up: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--------------------------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3.2GHz Prescott, 1024KB L2, 800MHz FSB,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Hyperthreading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512MB DD400 RAM (1 x 512MB Module) in "single channel" (400MHz)</a:t>
            </a:r>
          </a:p>
          <a:p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30238" y="1447800"/>
            <a:ext cx="7370762" cy="502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mory-ram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36142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u="sng" dirty="0" smtClean="0"/>
              <a:t>RIMMS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by Intel on </a:t>
            </a:r>
            <a:r>
              <a:rPr lang="en-US" dirty="0" smtClean="0">
                <a:solidFill>
                  <a:srgbClr val="FF0000"/>
                </a:solidFill>
              </a:rPr>
              <a:t>early Pentium 4 systems</a:t>
            </a:r>
          </a:p>
          <a:p>
            <a:r>
              <a:rPr lang="en-US" dirty="0" smtClean="0"/>
              <a:t>184-pin boards similar to DIMMs in appearance, with </a:t>
            </a:r>
            <a:r>
              <a:rPr lang="en-US" dirty="0" smtClean="0">
                <a:solidFill>
                  <a:srgbClr val="FF0000"/>
                </a:solidFill>
              </a:rPr>
              <a:t>heat spreader cases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transfer only 16 bits at a time but at very high speed. </a:t>
            </a:r>
            <a:endParaRPr lang="en-US" dirty="0" smtClean="0"/>
          </a:p>
          <a:p>
            <a:r>
              <a:rPr lang="en-US" dirty="0" smtClean="0"/>
              <a:t>Very Expensive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8" name="Picture 8" descr="http://www.clker.com/img/thumbs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0500" y="-123348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93159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257800" cy="1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876800"/>
            <a:ext cx="1844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576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DIMM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SODIMM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95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/>
              <a:t>ThE</a:t>
            </a:r>
            <a:r>
              <a:rPr lang="en-US" sz="8800" dirty="0" smtClean="0"/>
              <a:t> </a:t>
            </a:r>
            <a:r>
              <a:rPr lang="en-US" sz="8800" dirty="0" err="1" smtClean="0"/>
              <a:t>EnD</a:t>
            </a:r>
            <a:endParaRPr 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3" descr="http://www.escotal.com/Images/computer/MemTreeREVI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ttp://www.escotal.com/Images/computer/MemTreeREVISED.jpg"/>
          <p:cNvPicPr>
            <a:picLocks noChangeAspect="1" noChangeArrowheads="1"/>
          </p:cNvPicPr>
          <p:nvPr/>
        </p:nvPicPr>
        <p:blipFill>
          <a:blip r:embed="rId2" cstate="print"/>
          <a:srcRect r="1211" b="69362"/>
          <a:stretch>
            <a:fillRect/>
          </a:stretch>
        </p:blipFill>
        <p:spPr bwMode="auto">
          <a:xfrm>
            <a:off x="1" y="12192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3629025"/>
            <a:ext cx="609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99CC"/>
                </a:solidFill>
              </a:rPr>
              <a:t>ROM</a:t>
            </a:r>
            <a:endParaRPr lang="en-US" sz="5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uses wires to form a grid of rows and columns which are linked at chosen points. </a:t>
            </a:r>
          </a:p>
          <a:p>
            <a:r>
              <a:rPr lang="en-US" dirty="0" smtClean="0"/>
              <a:t>A voltage is placed on a selected row (determined by the address) and the column scanner outputs the detected voltage as a binary number. </a:t>
            </a:r>
          </a:p>
          <a:p>
            <a:r>
              <a:rPr lang="en-US" u="sng" dirty="0" smtClean="0"/>
              <a:t>Links</a:t>
            </a:r>
            <a:r>
              <a:rPr lang="en-US" dirty="0" smtClean="0"/>
              <a:t> represent </a:t>
            </a:r>
            <a:r>
              <a:rPr lang="en-US" u="sng" dirty="0" smtClean="0"/>
              <a:t>'1' </a:t>
            </a:r>
            <a:r>
              <a:rPr lang="en-US" dirty="0" smtClean="0"/>
              <a:t>and </a:t>
            </a:r>
            <a:r>
              <a:rPr lang="en-US" u="sng" dirty="0" smtClean="0"/>
              <a:t>no-links </a:t>
            </a:r>
            <a:r>
              <a:rPr lang="en-US" dirty="0" smtClean="0"/>
              <a:t>represent </a:t>
            </a:r>
            <a:r>
              <a:rPr lang="en-US" u="sng" dirty="0" smtClean="0"/>
              <a:t>'0'. 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ROM</a:t>
            </a:r>
          </a:p>
          <a:p>
            <a:pPr marL="625475" indent="-273050">
              <a:buFont typeface="Arial" pitchFamily="34" charset="0"/>
              <a:buChar char="•"/>
            </a:pPr>
            <a:r>
              <a:rPr lang="en-US" smtClean="0"/>
              <a:t>PROM</a:t>
            </a:r>
            <a:endParaRPr lang="en-US" sz="1700" dirty="0" smtClean="0"/>
          </a:p>
          <a:p>
            <a:pPr marL="625475" indent="-273050">
              <a:buFont typeface="Arial" pitchFamily="34" charset="0"/>
              <a:buChar char="•"/>
            </a:pPr>
            <a:r>
              <a:rPr lang="en-US" dirty="0" smtClean="0"/>
              <a:t>EPROM</a:t>
            </a:r>
          </a:p>
          <a:p>
            <a:pPr marL="625475" indent="-273050">
              <a:buFont typeface="Arial" pitchFamily="34" charset="0"/>
              <a:buChar char="•"/>
            </a:pPr>
            <a:r>
              <a:rPr lang="en-US" dirty="0" smtClean="0"/>
              <a:t>EEPROM</a:t>
            </a:r>
            <a:endParaRPr lang="en-US" sz="1500" dirty="0" smtClean="0"/>
          </a:p>
          <a:p>
            <a:pPr marL="625475" indent="-273050">
              <a:buFont typeface="Arial" pitchFamily="34" charset="0"/>
              <a:buChar char="•"/>
            </a:pPr>
            <a:r>
              <a:rPr lang="en-US" dirty="0" smtClean="0"/>
              <a:t>FLASH ROM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92162"/>
          </a:xfrm>
        </p:spPr>
        <p:txBody>
          <a:bodyPr/>
          <a:lstStyle/>
          <a:p>
            <a:r>
              <a:rPr lang="en-US" u="sng" dirty="0" smtClean="0"/>
              <a:t>PROM</a:t>
            </a:r>
            <a:r>
              <a:rPr lang="en-US" dirty="0" smtClean="0"/>
              <a:t>: HOW ROM WORKS???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153400" cy="3505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PROM chips are mass-produced with </a:t>
            </a:r>
            <a:r>
              <a:rPr lang="en-US" sz="2000" b="1" dirty="0" smtClean="0"/>
              <a:t>fuses</a:t>
            </a:r>
            <a:r>
              <a:rPr lang="en-US" sz="2000" dirty="0" smtClean="0"/>
              <a:t> linking all rows and columns (i.e. '1' in every location).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By sending large voltages along row and column wires, individual fuses can be blown, removing the link. 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 this way a computer designer can "</a:t>
            </a:r>
            <a:r>
              <a:rPr lang="en-US" sz="2000" b="1" dirty="0" smtClean="0"/>
              <a:t>blow</a:t>
            </a:r>
            <a:r>
              <a:rPr lang="en-US" sz="2000" dirty="0" smtClean="0"/>
              <a:t>" or "burn" an entire chip with any program or data they desire, at low cost. 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Picture 1" descr="http://johnkingworld.com/aplus/images/memory-ro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1000" y="4114800"/>
            <a:ext cx="4202446" cy="2447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 descr="http://static.howstuffworks.com/gif/rom-pr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419356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/>
          <a:lstStyle/>
          <a:p>
            <a:r>
              <a:rPr lang="en-US" u="sng" dirty="0" smtClean="0"/>
              <a:t>EPROM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"/>
            </a:pPr>
            <a:r>
              <a:rPr lang="en-US" sz="2000" dirty="0" smtClean="0"/>
              <a:t> </a:t>
            </a:r>
            <a:r>
              <a:rPr lang="en-US" sz="2000" b="1" dirty="0" smtClean="0"/>
              <a:t>fuses </a:t>
            </a:r>
            <a:r>
              <a:rPr lang="en-US" sz="2000" dirty="0" smtClean="0"/>
              <a:t>are made from </a:t>
            </a:r>
            <a:r>
              <a:rPr lang="en-US" sz="2000" b="1" dirty="0" smtClean="0"/>
              <a:t>chemicals </a:t>
            </a:r>
            <a:r>
              <a:rPr lang="en-US" sz="2000" dirty="0" smtClean="0"/>
              <a:t>that respond to </a:t>
            </a:r>
            <a:r>
              <a:rPr lang="en-US" sz="2000" b="1" dirty="0" smtClean="0"/>
              <a:t>ultra-violet (UV)</a:t>
            </a:r>
            <a:r>
              <a:rPr lang="en-US" sz="2000" dirty="0" smtClean="0"/>
              <a:t> light.  </a:t>
            </a:r>
          </a:p>
          <a:p>
            <a:pPr marL="225425" indent="-225425">
              <a:lnSpc>
                <a:spcPct val="150000"/>
              </a:lnSpc>
              <a:buFont typeface="Wingdings" pitchFamily="2" charset="2"/>
              <a:buChar char=""/>
            </a:pPr>
            <a:r>
              <a:rPr lang="en-US" sz="2000" dirty="0" smtClean="0"/>
              <a:t>When UV shines on the grid, any "blown" fuses will re-form, resetting the chip to its original unused state. 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505200"/>
            <a:ext cx="34654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7647"/>
          <a:stretch>
            <a:fillRect/>
          </a:stretch>
        </p:blipFill>
        <p:spPr bwMode="auto">
          <a:xfrm>
            <a:off x="4953000" y="2971800"/>
            <a:ext cx="4114800" cy="37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u="sng" dirty="0" smtClean="0"/>
              <a:t>EEPROM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6324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be re-programmed </a:t>
            </a:r>
            <a:r>
              <a:rPr lang="en-US" i="1" dirty="0" smtClean="0">
                <a:solidFill>
                  <a:srgbClr val="FF0000"/>
                </a:solidFill>
              </a:rPr>
              <a:t>in situ</a:t>
            </a:r>
            <a:r>
              <a:rPr lang="en-US" dirty="0" smtClean="0"/>
              <a:t>, (on the motherboard)</a:t>
            </a:r>
          </a:p>
          <a:p>
            <a:r>
              <a:rPr lang="en-US" dirty="0" smtClean="0"/>
              <a:t>It can be wiped without needing to be removed and placed under UV light).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4290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FLASH MEMORY</a:t>
            </a:r>
            <a:endParaRPr kumimoji="0" lang="en-US" sz="3000" b="0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219200" y="2743200"/>
            <a:ext cx="7010400" cy="1143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 of EPROM &amp; EEPROM</a:t>
            </a:r>
          </a:p>
          <a:p>
            <a:pPr algn="ctr"/>
            <a:r>
              <a:rPr lang="en-US" dirty="0" smtClean="0"/>
              <a:t>The reprogrammed process will erase all data.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724400"/>
            <a:ext cx="74676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an improved form of EEPROM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can be erased in sections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26557"/>
            <a:ext cx="2886075" cy="13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829" y="381000"/>
            <a:ext cx="23231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962400"/>
            <a:ext cx="3371850" cy="26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667000" y="304800"/>
            <a:ext cx="3048000" cy="914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RAM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343291">
            <a:off x="3282188" y="1323313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738860">
            <a:off x="4707276" y="1289027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1752600" y="1905000"/>
            <a:ext cx="1371600" cy="6096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181600" y="1905000"/>
            <a:ext cx="1371600" cy="6096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8194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uses small transistor circuits known as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flip-flops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(also called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latches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to store individual bits. 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extremely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expensive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(transistor)</a:t>
            </a:r>
          </a:p>
          <a:p>
            <a:pPr marL="171450" indent="-17145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Usage: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cache memory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(fast but expensive)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809875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uses electronic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capacitors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store electrical charge </a:t>
            </a:r>
          </a:p>
          <a:p>
            <a:pPr marL="171450" indent="-17145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Charge = 1, No Charge = 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needs to be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refreshed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at regular intervals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Usage: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 memory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(cheap to manufacture but slower)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601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DRAM – </a:t>
            </a:r>
            <a:r>
              <a:rPr lang="en-US" dirty="0" smtClean="0"/>
              <a:t>asynchronous (ns)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SDRAM</a:t>
            </a:r>
            <a:r>
              <a:rPr lang="en-US" dirty="0" smtClean="0"/>
              <a:t>( Synchronous DRAM) (Hz)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704</TotalTime>
  <Words>846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Chapter 4: MEMORY</vt:lpstr>
      <vt:lpstr>Slide 2</vt:lpstr>
      <vt:lpstr>Slide 3</vt:lpstr>
      <vt:lpstr>Slide 4</vt:lpstr>
      <vt:lpstr>ROM</vt:lpstr>
      <vt:lpstr>PROM: HOW ROM WORKS???</vt:lpstr>
      <vt:lpstr>EPROM</vt:lpstr>
      <vt:lpstr>EEPROM</vt:lpstr>
      <vt:lpstr>Slide 9</vt:lpstr>
      <vt:lpstr>Slide 10</vt:lpstr>
      <vt:lpstr>Slide 11</vt:lpstr>
      <vt:lpstr>MEMORY : BIOS ROM</vt:lpstr>
      <vt:lpstr>MEMORY : CMOS MEMORY</vt:lpstr>
      <vt:lpstr>MEMORY : CACHE</vt:lpstr>
      <vt:lpstr>Slide 15</vt:lpstr>
      <vt:lpstr>MAIN MEMORY MODULE/PACKAGE</vt:lpstr>
      <vt:lpstr>SIMMS</vt:lpstr>
      <vt:lpstr>DIMMS</vt:lpstr>
      <vt:lpstr>DDR 3</vt:lpstr>
      <vt:lpstr>Slide 20</vt:lpstr>
      <vt:lpstr>Slide 21</vt:lpstr>
      <vt:lpstr>Slide 22</vt:lpstr>
      <vt:lpstr>Slide 23</vt:lpstr>
      <vt:lpstr>Slide 24</vt:lpstr>
      <vt:lpstr>Slide 25</vt:lpstr>
      <vt:lpstr>Single channel or dual channel?</vt:lpstr>
      <vt:lpstr>RIMMS</vt:lpstr>
      <vt:lpstr>Slide 28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MEMORY</dc:title>
  <dc:creator> </dc:creator>
  <cp:lastModifiedBy> </cp:lastModifiedBy>
  <cp:revision>49</cp:revision>
  <dcterms:created xsi:type="dcterms:W3CDTF">2010-08-12T01:11:53Z</dcterms:created>
  <dcterms:modified xsi:type="dcterms:W3CDTF">2013-02-06T04:53:26Z</dcterms:modified>
</cp:coreProperties>
</file>