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AACA870-E30C-4019-AEF7-5B92B4E5563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4EB8F8-6DE9-467E-9972-068EBA90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A870-E30C-4019-AEF7-5B92B4E5563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B8F8-6DE9-467E-9972-068EBA90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A870-E30C-4019-AEF7-5B92B4E5563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B8F8-6DE9-467E-9972-068EBA90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ACA870-E30C-4019-AEF7-5B92B4E5563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4EB8F8-6DE9-467E-9972-068EBA90D4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ACA870-E30C-4019-AEF7-5B92B4E5563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4EB8F8-6DE9-467E-9972-068EBA90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A870-E30C-4019-AEF7-5B92B4E5563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B8F8-6DE9-467E-9972-068EBA90D4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A870-E30C-4019-AEF7-5B92B4E5563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B8F8-6DE9-467E-9972-068EBA90D4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ACA870-E30C-4019-AEF7-5B92B4E5563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4EB8F8-6DE9-467E-9972-068EBA90D4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A870-E30C-4019-AEF7-5B92B4E5563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B8F8-6DE9-467E-9972-068EBA90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ACA870-E30C-4019-AEF7-5B92B4E5563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4EB8F8-6DE9-467E-9972-068EBA90D4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ACA870-E30C-4019-AEF7-5B92B4E5563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4EB8F8-6DE9-467E-9972-068EBA90D4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ACA870-E30C-4019-AEF7-5B92B4E5563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4EB8F8-6DE9-467E-9972-068EBA90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38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Ports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27083" r="32813" b="56250"/>
          <a:stretch>
            <a:fillRect/>
          </a:stretch>
        </p:blipFill>
        <p:spPr bwMode="auto">
          <a:xfrm>
            <a:off x="838200" y="609600"/>
            <a:ext cx="7181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 l="21094" t="50000" r="44531" b="30208"/>
          <a:stretch>
            <a:fillRect/>
          </a:stretch>
        </p:blipFill>
        <p:spPr bwMode="auto">
          <a:xfrm>
            <a:off x="838200" y="3486150"/>
            <a:ext cx="58674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14400"/>
            <a:ext cx="3429000" cy="14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33600" y="457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24-pin DVI (Digital Visual Interface)</a:t>
            </a:r>
            <a:endParaRPr lang="en-US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Expansion Slot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/>
              <a:t>Expansion slot standards</a:t>
            </a:r>
            <a:endParaRPr lang="en-US" b="1" dirty="0"/>
          </a:p>
          <a:p>
            <a:pPr lvl="0"/>
            <a:r>
              <a:rPr lang="en-US" dirty="0"/>
              <a:t>PCI Express</a:t>
            </a:r>
          </a:p>
          <a:p>
            <a:pPr lvl="0"/>
            <a:r>
              <a:rPr lang="en-US" dirty="0"/>
              <a:t>PCI</a:t>
            </a:r>
          </a:p>
          <a:p>
            <a:pPr lvl="0"/>
            <a:r>
              <a:rPr lang="en-US" dirty="0"/>
              <a:t>PCI-X</a:t>
            </a:r>
          </a:p>
          <a:p>
            <a:pPr lvl="0"/>
            <a:r>
              <a:rPr lang="en-US" dirty="0"/>
              <a:t>AGP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Expansion Slot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u="sng" dirty="0"/>
              <a:t>Expansion cards type</a:t>
            </a:r>
            <a:endParaRPr lang="en-US" b="1" dirty="0"/>
          </a:p>
          <a:p>
            <a:pPr lvl="0"/>
            <a:r>
              <a:rPr lang="en-US" dirty="0"/>
              <a:t>Graphics cards</a:t>
            </a:r>
          </a:p>
          <a:p>
            <a:pPr lvl="0"/>
            <a:r>
              <a:rPr lang="en-US" dirty="0"/>
              <a:t>Sound cards</a:t>
            </a:r>
          </a:p>
          <a:p>
            <a:pPr lvl="0"/>
            <a:r>
              <a:rPr lang="en-US" dirty="0"/>
              <a:t>Network cards</a:t>
            </a:r>
          </a:p>
          <a:p>
            <a:pPr lvl="0"/>
            <a:r>
              <a:rPr lang="en-US" dirty="0"/>
              <a:t>TV tuner cards</a:t>
            </a:r>
          </a:p>
          <a:p>
            <a:pPr lvl="0"/>
            <a:r>
              <a:rPr lang="en-US" dirty="0"/>
              <a:t>Modems</a:t>
            </a:r>
          </a:p>
          <a:p>
            <a:pPr lvl="0"/>
            <a:r>
              <a:rPr lang="en-US" dirty="0"/>
              <a:t>Host adapters such as SCSI, RAID, SATA controllers, </a:t>
            </a:r>
            <a:r>
              <a:rPr lang="en-US" dirty="0" err="1"/>
              <a:t>Firewire</a:t>
            </a:r>
            <a:r>
              <a:rPr lang="en-US" dirty="0"/>
              <a:t> (universally known as I/O card)</a:t>
            </a:r>
          </a:p>
          <a:p>
            <a:pPr lvl="0"/>
            <a:r>
              <a:rPr lang="en-US" dirty="0"/>
              <a:t>POST cards</a:t>
            </a:r>
          </a:p>
          <a:p>
            <a:pPr lvl="0"/>
            <a:r>
              <a:rPr lang="en-US" dirty="0"/>
              <a:t>Physics cards, only recently became commercially available.</a:t>
            </a:r>
          </a:p>
          <a:p>
            <a:pPr lvl="0"/>
            <a:r>
              <a:rPr lang="en-US" dirty="0"/>
              <a:t>Video processing expansion cards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1"/>
            <a:ext cx="8229600" cy="1219200"/>
          </a:xfrm>
        </p:spPr>
        <p:txBody>
          <a:bodyPr/>
          <a:lstStyle/>
          <a:p>
            <a:pPr>
              <a:buNone/>
            </a:pPr>
            <a:r>
              <a:rPr lang="en-US" sz="2700" b="1" u="sng" dirty="0" smtClean="0"/>
              <a:t>PCI (</a:t>
            </a:r>
            <a:r>
              <a:rPr lang="en-US" sz="2700" b="1" u="sng" dirty="0"/>
              <a:t>Peripheral Component </a:t>
            </a:r>
            <a:r>
              <a:rPr lang="en-US" sz="2700" b="1" u="sng" dirty="0" smtClean="0"/>
              <a:t>Interconnect)</a:t>
            </a:r>
          </a:p>
          <a:p>
            <a:r>
              <a:rPr lang="en-US" sz="2400" dirty="0"/>
              <a:t>Expansion Card Type – all</a:t>
            </a:r>
          </a:p>
        </p:txBody>
      </p:sp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600200" y="1676400"/>
            <a:ext cx="4800600" cy="2038350"/>
            <a:chOff x="6480" y="6840"/>
            <a:chExt cx="4680" cy="1260"/>
          </a:xfrm>
        </p:grpSpPr>
        <p:sp>
          <p:nvSpPr>
            <p:cNvPr id="23555" name="Rectangle 3"/>
            <p:cNvSpPr>
              <a:spLocks noChangeArrowheads="1"/>
            </p:cNvSpPr>
            <p:nvPr/>
          </p:nvSpPr>
          <p:spPr bwMode="auto">
            <a:xfrm>
              <a:off x="6480" y="6840"/>
              <a:ext cx="4680" cy="12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rear of system                     front of system</a:t>
              </a:r>
            </a:p>
          </p:txBody>
        </p:sp>
        <p:pic>
          <p:nvPicPr>
            <p:cNvPr id="23556" name="Picture 4" descr="PC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29" y="7076"/>
              <a:ext cx="4372" cy="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37338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PCI-X (Peripheral Component Interconnect Extended)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sz="2800" dirty="0" smtClean="0"/>
              <a:t>   Expansion Card Type– Network Card and Host adapter card. 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1295019" y="5105400"/>
            <a:ext cx="6248781" cy="1752600"/>
            <a:chOff x="2093" y="10620"/>
            <a:chExt cx="5467" cy="1080"/>
          </a:xfrm>
        </p:grpSpPr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2160" y="10620"/>
              <a:ext cx="5400" cy="10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rear of system</a:t>
              </a: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                                     front of system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3559" name="Picture 7" descr="PCI-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93" y="10945"/>
              <a:ext cx="5269" cy="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1"/>
            <a:ext cx="8229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700" b="1" u="sng" dirty="0" smtClean="0"/>
              <a:t>PCI Express (</a:t>
            </a:r>
            <a:r>
              <a:rPr lang="en-US" sz="2700" b="1" u="sng" dirty="0" err="1" smtClean="0"/>
              <a:t>PCIe</a:t>
            </a:r>
            <a:r>
              <a:rPr lang="en-US" sz="2700" b="1" u="sng" dirty="0" smtClean="0"/>
              <a:t>)</a:t>
            </a:r>
          </a:p>
          <a:p>
            <a:r>
              <a:rPr lang="en-US" sz="2400" dirty="0"/>
              <a:t>Expansion Card Type – all</a:t>
            </a:r>
          </a:p>
        </p:txBody>
      </p:sp>
      <p:pic>
        <p:nvPicPr>
          <p:cNvPr id="24578" name="Picture 2" descr="pcI exp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019800" cy="485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1"/>
            <a:ext cx="92202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AGP(Accelerated Graphics Port/Advanced Graphic Port)</a:t>
            </a:r>
          </a:p>
          <a:p>
            <a:r>
              <a:rPr lang="en-US" sz="2600" dirty="0"/>
              <a:t>Expansion Card Type – </a:t>
            </a:r>
            <a:r>
              <a:rPr lang="en-US" sz="2600" dirty="0" smtClean="0"/>
              <a:t>Graphic Card (3D)</a:t>
            </a:r>
            <a:endParaRPr lang="en-US" sz="26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4343400" cy="548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Storage Interface</a:t>
            </a:r>
            <a:endParaRPr lang="en-US" u="sng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914400" y="1447800"/>
          <a:ext cx="7239000" cy="4872946"/>
        </p:xfrm>
        <a:graphic>
          <a:graphicData uri="http://schemas.openxmlformats.org/presentationml/2006/ole">
            <p:oleObj spid="_x0000_s26625" name="Picture" r:id="rId3" imgW="4896612" imgH="3296412" progId="Word.Picture.8">
              <p:embed/>
            </p:oleObj>
          </a:graphicData>
        </a:graphic>
      </p:graphicFrame>
      <p:pic>
        <p:nvPicPr>
          <p:cNvPr id="26627" name="Picture 3" descr="http://ts1.mm.bing.net/th?id=H.4739196594159948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81400"/>
            <a:ext cx="2579237" cy="2286000"/>
          </a:xfrm>
          <a:prstGeom prst="rect">
            <a:avLst/>
          </a:prstGeom>
          <a:noFill/>
        </p:spPr>
      </p:pic>
      <p:pic>
        <p:nvPicPr>
          <p:cNvPr id="26629" name="Picture 5" descr="http://www.intertronic.com.ve/wp-content/uploads/2011/08/Cable-Sata-Po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810000"/>
            <a:ext cx="2412124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er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1905000" cy="183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fDD c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448800" cy="585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Storage Interface</a:t>
            </a:r>
            <a:endParaRPr lang="en-US" u="sng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28600" y="3733800"/>
            <a:ext cx="32004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Floppy Disk Drive (FDD) power cable (Berg connector)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572000" y="5105400"/>
            <a:ext cx="41148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Floppy Disk Drive (FDD) data cable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Storage Interface (on motherboard)</a:t>
            </a:r>
            <a:endParaRPr lang="en-US" u="sng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48958" r="32813" b="18750"/>
          <a:stretch>
            <a:fillRect/>
          </a:stretch>
        </p:blipFill>
        <p:spPr bwMode="auto">
          <a:xfrm>
            <a:off x="990600" y="2209800"/>
            <a:ext cx="745776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Port - </a:t>
            </a:r>
            <a:r>
              <a:rPr lang="en-US" dirty="0" smtClean="0"/>
              <a:t>Interface between the computer and other computers or devices.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5675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Parallel port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46437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Serial port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66800" y="1905000"/>
            <a:ext cx="2514600" cy="243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way transmission data from second device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0" y="1828800"/>
            <a:ext cx="2514600" cy="243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Bi- directional (2 way </a:t>
            </a:r>
            <a:r>
              <a:rPr lang="en-US" dirty="0" err="1" smtClean="0"/>
              <a:t>comm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9" descr="http://ts3.mm.bing.net/th?id=H.5008018597151086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6477000" cy="39243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48400" y="304800"/>
            <a:ext cx="2057400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PATA ribbon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u="sng" dirty="0" smtClean="0"/>
              <a:t>PS/2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Keyboard or mouse port.</a:t>
            </a:r>
          </a:p>
          <a:p>
            <a:endParaRPr lang="en-US" sz="2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21875" t="39583" r="42188" b="39584"/>
          <a:stretch>
            <a:fillRect/>
          </a:stretch>
        </p:blipFill>
        <p:spPr bwMode="auto">
          <a:xfrm>
            <a:off x="1295400" y="1600200"/>
            <a:ext cx="63093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 l="21875" t="46875" r="39844" b="39583"/>
          <a:stretch>
            <a:fillRect/>
          </a:stretch>
        </p:blipFill>
        <p:spPr bwMode="auto">
          <a:xfrm>
            <a:off x="1318846" y="4648200"/>
            <a:ext cx="660595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USB (Universal Serial Bus)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1447800"/>
          </a:xfrm>
        </p:spPr>
        <p:txBody>
          <a:bodyPr>
            <a:normAutofit/>
          </a:bodyPr>
          <a:lstStyle/>
          <a:p>
            <a:r>
              <a:rPr lang="en-US" sz="2400" dirty="0"/>
              <a:t>can connect computer peripherals such as mouse devices, keyboards, PDAs, gamepads and joysticks, scanners, digital cameras and printers.</a:t>
            </a:r>
          </a:p>
        </p:txBody>
      </p:sp>
      <p:pic>
        <p:nvPicPr>
          <p:cNvPr id="7170" name="Picture 2" descr="usb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1314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3200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USB icon, found on all USB plugs.</a:t>
            </a:r>
            <a:endParaRPr lang="en-US" sz="2000" b="1" dirty="0"/>
          </a:p>
        </p:txBody>
      </p:sp>
      <p:pic>
        <p:nvPicPr>
          <p:cNvPr id="7171" name="Picture 3" descr="usb type b type a conn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3756" y="4419600"/>
            <a:ext cx="3657600" cy="109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426749" y="5562600"/>
            <a:ext cx="41264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Type-B USB port    Type-A USB port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3886200"/>
            <a:ext cx="3505200" cy="457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Device components:                                          Any external storage /printer/scanner</a:t>
            </a:r>
            <a:endParaRPr lang="en-US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FireWire(Apple)  /  </a:t>
            </a:r>
            <a:r>
              <a:rPr lang="en-US" u="sng" dirty="0" err="1" smtClean="0"/>
              <a:t>i.Link</a:t>
            </a:r>
            <a:r>
              <a:rPr lang="en-US" u="sng" dirty="0" smtClean="0"/>
              <a:t>(Sony)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14299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serial bus interface standard, offering high-speed communications and isochronous real-time data services.</a:t>
            </a:r>
          </a:p>
        </p:txBody>
      </p:sp>
      <p:pic>
        <p:nvPicPr>
          <p:cNvPr id="17410" name="Picture 2" descr="357px-Firewire_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76600"/>
            <a:ext cx="1066800" cy="123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36576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FireWire icon, found on all FireWire USB plugs.</a:t>
            </a:r>
            <a:endParaRPr lang="en-US" sz="2000" b="1" dirty="0"/>
          </a:p>
        </p:txBody>
      </p:sp>
      <p:pic>
        <p:nvPicPr>
          <p:cNvPr id="17411" name="Picture 3" descr="firewire pl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9315" y="4648200"/>
            <a:ext cx="424668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60960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6-pin and 4-pin </a:t>
            </a:r>
            <a:r>
              <a:rPr lang="en-US" sz="2000" b="1" dirty="0" smtClean="0"/>
              <a:t>FireWire.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590800" y="4419600"/>
            <a:ext cx="2590800" cy="457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Device components:                       Video camera</a:t>
            </a:r>
            <a:endParaRPr lang="en-US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l_fi" descr="http://www.desmoinesartcenter.org/webres/Image/Icons/headphone_icon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AutoShape 2" descr="data:image/jpeg;base64,/9j/4AAQSkZJRgABAQAAAQABAAD/2wCEAAkGBhQSERQUExQVEhQTFxcYGBgYGBgYGBoYFhQXGBcYGBwbHCYfGBojGRcXHy8gIycpLCwsGB8xNTAqNSYsLCkBCQoKDgwOGA8PGikcHBwsKSksKSkpKSksKSwsKSkpKSw1LCkpKiksKSkpKTUpKSkpKSwsKSwsKSkpKSkpLCkpLP/AABEIAHkA8AMBIgACEQEDEQH/xAAbAAABBQEBAAAAAAAAAAAAAAAFAAECAwQGB//EAEkQAAECAwUEBQgHBQYHAQAAAAECEQADIQQSMUFRBQZhcRMiMoGRFkJSobHB0fAHFGKSwtLhIzNTcoNDRIKT4vEVF0VUY2RzJP/EABoBAQEAAwEBAAAAAAAAAAAAAAABAgMEBQb/xAAiEQACAgICAgMBAQAAAAAAAAAAAQIRAyESMQRBEyJRYdH/2gAMAwEAAhEDEQA/ABHlRK9NOecN5VSaMtPjACRsaYguEEgjMaiFL3cmE9lRPCOzgzXoPHeuT6Q+EVTN75XpDugardyYadConkYnsfdwC0SxOSpKLwIwDqRVjwZ4kotFVG3yylDA+3xiB3zlPiT3QI2jsVSZkxKRQLUEkCjBRw1o0UI2PMPmKIzpljSNezKg75aSuPgYrO+qGwUe4wLl7DmGgQqrcqng7VpEk7vTjUSlM4GBLOGGGL1+6dIbFBEb6I9FXgYZe+aaOleuBzgejdmeQCEKrT2YZ5j16FpDde0N+6UO4jAAn1EGGyUjZ5Zp0VzZu6ErfIGoQrw9UYvJa0V/ZL6uPVNMaHTA+EWndK0lv2Mxyx7K3qHwIDw2Wizyz0Qp+6JL3xz6NTtoB74h5GWq7eMlV0sxZQoavXANrpFY3QtBb9moOWAYk3jUAgOQSAaM9DoYfYUiSt8Vfwz6oiN8VegfERcvcO1JFZSgWBAzI1Az90P5E2kpUeiUGIDsc82d/AVYs7Q+xChW9yzgg4aiIeV8z0G43o1Hcq0AHqEMWUoOQK+cQ4ao8REpm4NqSRelLF4sHFH0fD1w+w0Y/KuaaBArleaKzvVO9AeMEJW4dpUaSyaYUBxNGxx4Q6dwp/ol3bCj5Pzy/wB4fYaBnlTO9EeMLyln6DxPugsNw51cGGFR1qt1K9bI8i8LyGmsTTk/dSvLxhTGgQreKf8AZ8TETvDP+z64OSNwJi1JSFoAId7xGXEUwziKdxZl1ypIAUoNeGKbrkekK5aGFMWBP+Pz9U+uInbk/wBJPrg15HEByq8XAoQ1X+1XAxFW6GYUlsHKhi7YPhyhTFgU7Zn+knwMRO2Z/pjwg9YtzRMKR0iQ7Z1ZnNcOEMvdBlfvEEc8cce8NCmLAB2tO/ieqJG3zf4hf+X9YPndFLVWMHLGvfSmXjDDdOXdJvpxDDPwaphTFntp2zpLRhgwHARFe3T6CBn2X+TjAgnv5wlHm1eEd3xx/DRbCp2+fRSNKDHjHNb221U4yApKTdmOzUPVNDwpG6985QH26qiP5h7FRHGKXRU9mqzbduAAIQUuoi8LwBqQw4OMXwiSNvLBdIQCGAZCasDU6VOB1OggMME4sXAz9mMOmnzSOQ2Bc7xzGIJTisuwB66Xc0OABw9LGITNuzSHUQR21dVIc0ejVw+aMMQti4cd+hiQQMyxq2hLAsWGkUBI7enFVD1iK3QOWhpy95eJ3knA0mHCrBsXYV0emkC7oIORy0oGypp4xK99nL2N44wKb5+256wL8wlwaBg4ORLfrFY2xNA7RBOehd3HP3RiSsec5FOY7vloaeRoR80gQ2jb04kkrJKgQTjwevD5qYpO05oABUq7o/EsfXnFCusauK8y8JfA4sMdKwLsvXb5hYqWo4B3VgMqljmO8s2MVTrYs0K1q5lTVLmjtFZGeGPDOvGHMwe1m5UxHLk8AXKtSjS+oZDHCvfnzqdYh9YmBKQFKAcEAE0IBqPiNYqVLrVqY6vnxhszhgWwoWygCQUpiAXvA0c+c70NMz4xVeILAmhrpll3RN+Ao9Rwp8PCIrDHKnu5QAgSNQ7Hn8asYrVMOZJFMeGncWi1K882oYZSsCcXI4d0AUL7JyrUZsS+kMZdGqQDh88G8Ims51f598RBoRX55wIQAqbor3YfLeERZw9H0wEWXaUoeJ9vOFdq2OGHGAI3A9c37oa5wbhjyiY9nvMMrtFq+3CAoYpwbEYNUDxitaa8TWJqPyYqJgKO7SH55NXuhkq7vXGQbRSTRz3frDLt6cA5auXhHZzRqo1KXTSBW2y4RXzx7DGhVuD1S/eIy2ub0gSwa6oFy2T/ABjGUo06ZUtmaWacXPfjDhR5Vo1Yf6uWzL/ZXg5zbjjhD3GfqF6AdoAVypWOU2kZqiDgARUEUxr7SYYJo5x098P0f2S54p4vQq4Q5Feyqlf7P88BQy1pbGvJ341rEHDcXoxpDqW2CSC9CTLoGr50JYUXoA5Neq7O7UNcc3NMYAidRl3YkZZ1iIVyqe7vyiVxRJLJ8NCK0OMMmStwWSfEDgKV8DADy86N+sLo3ScPHPSHNnWcg5bX4QypC8x6jh92AGUk4uM9A+b8TEQfDuPP2UhCSvNRx09fZhkS1vRQdwRQd2XOICZQk4EPWnsqGr3REHLw1zrwhTpZ85Scm7IfjxiszRQGYgcLyB+J4L+lHu4v6/a+cIpbByfF4q6RBLCcKZBQLVOi+cVTbXJQWNoSlQdx0gDPl2ufjFIaCqmIetGJHOFfLN8vw+EZFbXkEv8AWEqJJ84GvBle6Hn2yVLYzJl0F2Jo/jAF6kv6ubxG6dPVGH/jdmYnph3Xvy40i9FslKR0qVqKRUq5BzimIgXqDaeysMlFa6c4F+UtlApMVX7P6RbY9rSZyiEFZLaH2wFG1R7/AJMIrxyYwK2ht6zyphQsLdLAsC2HOKpG8chaglKZhJ4frCwGVHTExXOW3AvmRE+hSztxjPiaJHeTFJYaA+WhzD5Q0ZkF3Q8MHhExGDLtS2Klyzcu3iQA9Q5LOwjito71WpExSekBKCzhCcg79mO3tSQboLM+fIxRM2bIUXXLkknE3Q58YwlfoyVewZu9bp8xakzphUU0KQB1VBwQopo/KBG3N4bTLnzEomLCEnTD1YPmY7Ozy5QNEpGPYCQa6tjV/GK1olu5KDzSnV611rEqVFbOCl70Wy8E9PM6xFLzUUWjpd6LdORIllC1pWVAKIJc9WvOrQcXIAqyRTOWPjFa56EgOpKcgSw8LxYQp0S9nFbLFtnrbpJzUJdRBY6PHX2bZ6pThRm3mD9Ipy75EYCLRvFKDNaJdNFysK8ImnaKZocL6SmIINOaRESZWzzeaq0E9VU0ijdZWg46vGzYdknqnovX7oqXKiGGsdgd6pKT+/40JI5UEW2fbUuY7TL7ECpLv/KWcV074bsvo57ezZU+bMT0KFKCUF7oOIUeFSxGDnhABG7NpIUehmhq/u1OWIBanF/ZHf2/bsqSq6tfRk1YBXJ6YRgO9dnDstRfQLg1slhHduxgIlS1oBAa8hWBo5ChpSOP29u3PXap6pdnKEGYq6lPZAvFIKSWoWeOxFt6gWBMWFVAAJUXbLl7IEq3ykBx+007P+qkJIJoo3V2DOkFSpibl6gDh+qC+D4uPCMW1N0LROnTJiUdVaiR1kuQ7YXo6HZe20T36O9TG9QZDU6xBO8Ehl3lFKkKusRSlCXfDEYHsmD6InvQC2XuRaEzErUElIdwVDIHjqxgpt/YEy0mUEkAI7bqAPWZmcjjGgbekqISglajkElhzJjVap028OjkTLRmejBVdwxoWgqrsO7Bcrc8oQoJWg3gQCaVYtkY02bYykWcyCpJUQU3n6rkEPq0QnWy0JN02NaScAtkk+I0OUbZZUU1SlKjRiad5EFRTl0fR/MznSU09In3QV2Lux9WVeM1C7wbq8RQhzURstM20yEmZPsikSgASpK0KoTR2OHGI7I2oLQLyQpKQ4Ls5oIiqxszbT3NlzldJ0yUqmOog1ApQBqiKdn7kdGsLE5CiHoyhyY6xgtu98xExaQlBCVEZ68427K3nM5QQEBCsy7jHIRGlZd0GZ6WBGVYyPhGu1Kof198ZUFg/wA1jcaw3lCeFDM8UEnhYYQ12FAGHbFiM2WEpBUScBRxmxBpFdk+jWTMTem2gy1KclASFNXiXOWMEloDY+5jV/bDpSwavO8Y0ZoOXTo2Y5cTLJ3Nl2NYMqYqbfBBdISzM2HMnuhSfo/ss55k2dMQtZJISHFSfsnARfdAzr/Nn7zEhISMgX1HqrGv424qPL/TLnUraOZt27E+XaSJcwrkpWm6VLqUUJcGoatGgzP2NLnmWiaVJQkP1CHeiQKjCpjYZSadQc9ac4ZcgZoAwy9jxuUKVGKnu0B1blSEOUrJUOzeWkpoPOASI22ewKloU5SoMKgukUwfJjGroU6aeqJOH8ctA5go17MnN5HpGJG62zwBeSVFq/tF/mERn7HsqVy1SOqUKq6lEFJDXesogMavG0TaV6vFSSl/vAPG3Zmxl2hV2WASzkkgADD2kROK7sspSX1aAczY8ldoM2cULSE3ejUCcz1gxbONCtkWJwUSZVCMUvnmGrG21WVUpZQsFKkFiKUpSKr5IxP6+EX4lJ9mjT6KrSgL87o6uLgwxZhiKGLkWeyBIHRIJH/jPjXHPxhE0xqdXr8YYSC5ASe8eoUPraJNR6bI5JdinS5QIMtIRQuAhSXwrQN/tAlO7lkvXpiJs0qJKg5TVRJPZY56wTNDUFJJYOBjpQ+2NdgsBmqIcJCQVKUrBKQWJLVxozYsIsYxa0VSXoAydg2ZCr8tM5JYsCUkYYYet46LZW1+gUshN5yBlk5DdYaxNWy0FClS5omdGHUm6UG7eYqS73g7eMEt1bJKCJs6cjpAkhKUns8S2B78gYSSijNWwZtXbHTjshBBxYZ4+camnhWBQsoPmsB746ydPkhV42aUl6+c11xUC9dwOAEHpaLN9XT0cmVMUwFUPVswzvwx4RrU4rVGTi2cNJ2kEyTKmDpEF03ToQzHWByJEpH7qSJQbLU5+qOvG1wliLPJTWt1CcM9cjlHL2yxJFptK0oTLS6EhPoqclTUcAgihOUVSV9BoSJ6Ehuhlk0csHPOkRBlXr3QoQojtJAdtMKxr2JZEzZ8tCgopJrd7TfpC2/Y0yp60ICwkENf7UbeCTMOTBFqwbjGGYukbbUaRgUY2IxD8PDQohB4ciIiJpzz8NfGA6E9OHx9p4R2Wwd00lIXM6xIqC12nmgec2po+VAY5zYUlK5yUqwN5v5rpu/Oseh7VkPLEsFSUq6qimhugGgLUfB+MeR5+aSfBHViS79mVQsYX0ZXKv6XkvAjbO5QHWk0c4YBydMBzHhGxG7NkQKSEcylye9VYM7Llsgp812A0GkeXDLPHNVo6Jx1fZ57Z56pVnK0JuqVNUkrYOAlCCEuezVR49UwR2dbzNCgqfMmC4u+FICkgdGp+spdDoaPAQ7RmIWspWpN4kkpJAOlIhP2rNWLqpi1J0JLeEfTxtxTOF1Zp2lZ5F+WmQtSyUuskMBxS+pccNTGTaG1JNmAv9pWCUh1HkM+ZiywJDqOZFOTgt4vBLZew5EwqWvrTiSwdALA9UJvgDB89I4c8m5Ue/4ShiwfJW2BLBvJKmqu3VyycL6br65wTlWxdlVfkm5eoU0IrWgOGEPt2wJlrAQQQwJDgvXB05cOFIx7RPUTzHsjDHJqejq8lRz+O5tdezp7SmRb5N9DS58sVTmqmAzVwOtM44wjI0MSC2qKHX55eqFNmFRUpRJKqkmpJOJMemlR8m3+GmwWcXelWwSA40bUwOm71T1kmz2e9LHnrJQCBgQkZCuMG+iC5V3LOhwvB34ECNkm1ITLUDcZQUAnowW6rAgjLnWPHyNym+Sujz4w+WUm316YO2ZtDpwRMllCh2kliGIyOY51izZ8oEz5QIH7M1Jr+zZYA4sAlqd8VbKsigtS1VvNjmdYw2iYCtag9VHHNv1EbvEk3LXRPFdTcV0ELEi7Z50109b9kASyutdKlADGjCvpcIJ7vrP1VeJHSHEUAyIjmB8+DR1Wxy1hIN8G8VBkuNGxqObco78vR6kOzkLUiYJ083QoTcyAWSkAKZwbpDOz4HEPF52va0pUypqAzUVd7XZDhNBhgc+Dx0ezt6EynCEzEOQVXhKNc2dVK8Y2Td80qBSrpClQIICJLF8qkRo2bDhtg7vkWkTLly8iap2q4SAoYD0h6oLWxXVV1iSpbkGja5v4wckbakgXUybgLdYhAVVnHVUQxAGcBtq2cJq46yiQz4F3zyoHGsZRuzF9Fu6FrRKtKFzFXUgGtTVqUAht5bZLmrStKnmKBMwh7juyQm8HwFY3TdiSjLldXogSgLWslKushSiBeNxQU3VKcKAiNVr2BJSZgCQEusXryj0bCSEB3apWo1y4COi92a0cLacoazWVSywGOo9+EdBvPYUIWkJQEHr0BUQwmrSg1JqUJSXfOmMCEhsqcz8YvYqjSRCiz6oBipvD3wkyEfxB95HxhyRKZB4TxZ9WR6Y+/L/NDGXLGKx99HxickWmOlZFRQ66cY9J2HtuXapYBIEwBlIzcUcag8NRHl/1mQMZqB/jT+sSRb5ALifLB/8AoBHL5GGOVfjNkNHr/wBUGpPrgPvFt6XIlqQggzSCAAey4YqPEe2OGVvQ4um1uNOm+ED521LPnMB+8fdHHDwUnykzZKZIrhXhFB2tZh54+7NP4YY7bsv8RP3Jv5Y9VOjQ4mjpSKghx643S7ehWJuka4cwcPCAyt4bL6YPJKve0RTvNIySs6XUA/jjTkxxnv2d/i+ZPx7Xaf6dFPtKADmRiBU1+c4FTrSVFzTIDID3nWKE7clnCVaD/RSfxxMbWTlZ7Sf6H6mJjxRhv2Z+T5+TNHitL+CMyHEwcYiNpzMrHaD/AICPwmL5U21KwsNpPJvfLjo5Hm8SVn2gUYC8+IPqY5Rvk7Ulmt1QOLNU8iC1OJEZEyLYf+n2r1D8ERNg2gezYZg/mJ+AjlyYYTd9HPk8SGR2+yy37TUsEJSUg4lqnhTDxL6xhSD6JpwginYu0i3/AOJA5zQPxRb5O7S/7RAOv1hPsvxsxqONUjPHgjjVRBRSch6i3c9fGLkWiaE3Reu6OWfNo2+SW1D/AGUlPOYD+KLpe5G08zZBzK/cDGznZuSoCCzK9A95/WHEhXoj1QeG4u0c12Icul/JCT9HNvJrapKeSH9qYnJCgEmzqGSR92HVKV9kDnTuxjoUfRrbM7ej/ISYkfovtJxt/hJCfYqHIlHOlCyACoEDAEk+GLQxkqzWGOTnuPMR0yPooX51vnv9kN+KLx9FX/v2vxHxhzLRx0+SE1XMSHzL5RU6P4gPIE+6O3T9FUvO12tX+ID2Q/8Ayish7Uy0q5zB+WHMUS/5O2HMzz/UH5YdP0P2D0Zx/qf6Y7hENnGu2ZHHI+iXZ4/s1nnMJ90aEfRfs4f3cHmuZ7lCOrEPC2DmB9G+zx/dk/fm/nixH0f2AYWZHis+1UdHCiWAKjc2xj+6ye9APtiwbpWP/tLP/ky/ywWEPFtgFJ3bsows0gcpUv8ALGiVsmSnCVLHJCfhGyEIlgqFlT6KfARISRoPARZDQMhgmFXU+MShQBGup8YUShRDEi0NdiUIRQM0JocwoAaGhzCEANCaHMNAChmh4UAM0PDiGMAM0NElRG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data:image/jpeg;base64,/9j/4AAQSkZJRgABAQAAAQABAAD/2wCEAAkGBhQSERQUExQVEhQTFxcYGBgYGBgYGBoYFhQXGBcYGBwbHCYfGBojGRcXHy8gIycpLCwsGB8xNTAqNSYsLCkBCQoKDgwOGA8PGikcHBwsKSksKSkpKSksKSwsKSkpKSw1LCkpKiksKSkpKTUpKSkpKSwsKSwsKSkpKSkpLCkpLP/AABEIAHkA8AMBIgACEQEDEQH/xAAbAAABBQEBAAAAAAAAAAAAAAAFAAECAwQGB//EAEkQAAECAwUEBQgHBQYHAQAAAAECEQADIQQSMUFRBQZhcRMiMoGRFkJSobHB0fAHFGKSwtLhIzNTcoNDRIKT4vEVF0VUY2RzJP/EABoBAQEAAwEBAAAAAAAAAAAAAAABAgMEBQb/xAAiEQACAgICAgMBAQAAAAAAAAAAAQIRAyESMQRBEyJRYdH/2gAMAwEAAhEDEQA/ABHlRK9NOecN5VSaMtPjACRsaYguEEgjMaiFL3cmE9lRPCOzgzXoPHeuT6Q+EVTN75XpDugardyYadConkYnsfdwC0SxOSpKLwIwDqRVjwZ4kotFVG3yylDA+3xiB3zlPiT3QI2jsVSZkxKRQLUEkCjBRw1o0UI2PMPmKIzpljSNezKg75aSuPgYrO+qGwUe4wLl7DmGgQqrcqng7VpEk7vTjUSlM4GBLOGGGL1+6dIbFBEb6I9FXgYZe+aaOleuBzgejdmeQCEKrT2YZ5j16FpDde0N+6UO4jAAn1EGGyUjZ5Zp0VzZu6ErfIGoQrw9UYvJa0V/ZL6uPVNMaHTA+EWndK0lv2Mxyx7K3qHwIDw2Wizyz0Qp+6JL3xz6NTtoB74h5GWq7eMlV0sxZQoavXANrpFY3QtBb9moOWAYk3jUAgOQSAaM9DoYfYUiSt8Vfwz6oiN8VegfERcvcO1JFZSgWBAzI1Az90P5E2kpUeiUGIDsc82d/AVYs7Q+xChW9yzgg4aiIeV8z0G43o1Hcq0AHqEMWUoOQK+cQ4ao8REpm4NqSRelLF4sHFH0fD1w+w0Y/KuaaBArleaKzvVO9AeMEJW4dpUaSyaYUBxNGxx4Q6dwp/ol3bCj5Pzy/wB4fYaBnlTO9EeMLyln6DxPugsNw51cGGFR1qt1K9bI8i8LyGmsTTk/dSvLxhTGgQreKf8AZ8TETvDP+z64OSNwJi1JSFoAId7xGXEUwziKdxZl1ypIAUoNeGKbrkekK5aGFMWBP+Pz9U+uInbk/wBJPrg15HEByq8XAoQ1X+1XAxFW6GYUlsHKhi7YPhyhTFgU7Zn+knwMRO2Z/pjwg9YtzRMKR0iQ7Z1ZnNcOEMvdBlfvEEc8cce8NCmLAB2tO/ieqJG3zf4hf+X9YPndFLVWMHLGvfSmXjDDdOXdJvpxDDPwaphTFntp2zpLRhgwHARFe3T6CBn2X+TjAgnv5wlHm1eEd3xx/DRbCp2+fRSNKDHjHNb221U4yApKTdmOzUPVNDwpG6985QH26qiP5h7FRHGKXRU9mqzbduAAIQUuoi8LwBqQw4OMXwiSNvLBdIQCGAZCasDU6VOB1OggMME4sXAz9mMOmnzSOQ2Bc7xzGIJTisuwB66Xc0OABw9LGITNuzSHUQR21dVIc0ejVw+aMMQti4cd+hiQQMyxq2hLAsWGkUBI7enFVD1iK3QOWhpy95eJ3knA0mHCrBsXYV0emkC7oIORy0oGypp4xK99nL2N44wKb5+256wL8wlwaBg4ORLfrFY2xNA7RBOehd3HP3RiSsec5FOY7vloaeRoR80gQ2jb04kkrJKgQTjwevD5qYpO05oABUq7o/EsfXnFCusauK8y8JfA4sMdKwLsvXb5hYqWo4B3VgMqljmO8s2MVTrYs0K1q5lTVLmjtFZGeGPDOvGHMwe1m5UxHLk8AXKtSjS+oZDHCvfnzqdYh9YmBKQFKAcEAE0IBqPiNYqVLrVqY6vnxhszhgWwoWygCQUpiAXvA0c+c70NMz4xVeILAmhrpll3RN+Ao9Rwp8PCIrDHKnu5QAgSNQ7Hn8asYrVMOZJFMeGncWi1K882oYZSsCcXI4d0AUL7JyrUZsS+kMZdGqQDh88G8Ims51f598RBoRX55wIQAqbor3YfLeERZw9H0wEWXaUoeJ9vOFdq2OGHGAI3A9c37oa5wbhjyiY9nvMMrtFq+3CAoYpwbEYNUDxitaa8TWJqPyYqJgKO7SH55NXuhkq7vXGQbRSTRz3frDLt6cA5auXhHZzRqo1KXTSBW2y4RXzx7DGhVuD1S/eIy2ub0gSwa6oFy2T/ABjGUo06ZUtmaWacXPfjDhR5Vo1Yf6uWzL/ZXg5zbjjhD3GfqF6AdoAVypWOU2kZqiDgARUEUxr7SYYJo5x098P0f2S54p4vQq4Q5Feyqlf7P88BQy1pbGvJ341rEHDcXoxpDqW2CSC9CTLoGr50JYUXoA5Neq7O7UNcc3NMYAidRl3YkZZ1iIVyqe7vyiVxRJLJ8NCK0OMMmStwWSfEDgKV8DADy86N+sLo3ScPHPSHNnWcg5bX4QypC8x6jh92AGUk4uM9A+b8TEQfDuPP2UhCSvNRx09fZhkS1vRQdwRQd2XOICZQk4EPWnsqGr3REHLw1zrwhTpZ85Scm7IfjxiszRQGYgcLyB+J4L+lHu4v6/a+cIpbByfF4q6RBLCcKZBQLVOi+cVTbXJQWNoSlQdx0gDPl2ufjFIaCqmIetGJHOFfLN8vw+EZFbXkEv8AWEqJJ84GvBle6Hn2yVLYzJl0F2Jo/jAF6kv6ubxG6dPVGH/jdmYnph3Xvy40i9FslKR0qVqKRUq5BzimIgXqDaeysMlFa6c4F+UtlApMVX7P6RbY9rSZyiEFZLaH2wFG1R7/AJMIrxyYwK2ht6zyphQsLdLAsC2HOKpG8chaglKZhJ4frCwGVHTExXOW3AvmRE+hSztxjPiaJHeTFJYaA+WhzD5Q0ZkF3Q8MHhExGDLtS2Klyzcu3iQA9Q5LOwjito71WpExSekBKCzhCcg79mO3tSQboLM+fIxRM2bIUXXLkknE3Q58YwlfoyVewZu9bp8xakzphUU0KQB1VBwQopo/KBG3N4bTLnzEomLCEnTD1YPmY7Ozy5QNEpGPYCQa6tjV/GK1olu5KDzSnV611rEqVFbOCl70Wy8E9PM6xFLzUUWjpd6LdORIllC1pWVAKIJc9WvOrQcXIAqyRTOWPjFa56EgOpKcgSw8LxYQp0S9nFbLFtnrbpJzUJdRBY6PHX2bZ6pThRm3mD9Ipy75EYCLRvFKDNaJdNFysK8ImnaKZocL6SmIINOaRESZWzzeaq0E9VU0ijdZWg46vGzYdknqnovX7oqXKiGGsdgd6pKT+/40JI5UEW2fbUuY7TL7ECpLv/KWcV074bsvo57ezZU+bMT0KFKCUF7oOIUeFSxGDnhABG7NpIUehmhq/u1OWIBanF/ZHf2/bsqSq6tfRk1YBXJ6YRgO9dnDstRfQLg1slhHduxgIlS1oBAa8hWBo5ChpSOP29u3PXap6pdnKEGYq6lPZAvFIKSWoWeOxFt6gWBMWFVAAJUXbLl7IEq3ykBx+007P+qkJIJoo3V2DOkFSpibl6gDh+qC+D4uPCMW1N0LROnTJiUdVaiR1kuQ7YXo6HZe20T36O9TG9QZDU6xBO8Ehl3lFKkKusRSlCXfDEYHsmD6InvQC2XuRaEzErUElIdwVDIHjqxgpt/YEy0mUEkAI7bqAPWZmcjjGgbekqISglajkElhzJjVap028OjkTLRmejBVdwxoWgqrsO7Bcrc8oQoJWg3gQCaVYtkY02bYykWcyCpJUQU3n6rkEPq0QnWy0JN02NaScAtkk+I0OUbZZUU1SlKjRiad5EFRTl0fR/MznSU09In3QV2Lux9WVeM1C7wbq8RQhzURstM20yEmZPsikSgASpK0KoTR2OHGI7I2oLQLyQpKQ4Ls5oIiqxszbT3NlzldJ0yUqmOog1ApQBqiKdn7kdGsLE5CiHoyhyY6xgtu98xExaQlBCVEZ68427K3nM5QQEBCsy7jHIRGlZd0GZ6WBGVYyPhGu1Kof198ZUFg/wA1jcaw3lCeFDM8UEnhYYQ12FAGHbFiM2WEpBUScBRxmxBpFdk+jWTMTem2gy1KclASFNXiXOWMEloDY+5jV/bDpSwavO8Y0ZoOXTo2Y5cTLJ3Nl2NYMqYqbfBBdISzM2HMnuhSfo/ss55k2dMQtZJISHFSfsnARfdAzr/Nn7zEhISMgX1HqrGv424qPL/TLnUraOZt27E+XaSJcwrkpWm6VLqUUJcGoatGgzP2NLnmWiaVJQkP1CHeiQKjCpjYZSadQc9ac4ZcgZoAwy9jxuUKVGKnu0B1blSEOUrJUOzeWkpoPOASI22ewKloU5SoMKgukUwfJjGroU6aeqJOH8ctA5go17MnN5HpGJG62zwBeSVFq/tF/mERn7HsqVy1SOqUKq6lEFJDXesogMavG0TaV6vFSSl/vAPG3Zmxl2hV2WASzkkgADD2kROK7sspSX1aAczY8ldoM2cULSE3ejUCcz1gxbONCtkWJwUSZVCMUvnmGrG21WVUpZQsFKkFiKUpSKr5IxP6+EX4lJ9mjT6KrSgL87o6uLgwxZhiKGLkWeyBIHRIJH/jPjXHPxhE0xqdXr8YYSC5ASe8eoUPraJNR6bI5JdinS5QIMtIRQuAhSXwrQN/tAlO7lkvXpiJs0qJKg5TVRJPZY56wTNDUFJJYOBjpQ+2NdgsBmqIcJCQVKUrBKQWJLVxozYsIsYxa0VSXoAydg2ZCr8tM5JYsCUkYYYet46LZW1+gUshN5yBlk5DdYaxNWy0FClS5omdGHUm6UG7eYqS73g7eMEt1bJKCJs6cjpAkhKUns8S2B78gYSSijNWwZtXbHTjshBBxYZ4+camnhWBQsoPmsB746ydPkhV42aUl6+c11xUC9dwOAEHpaLN9XT0cmVMUwFUPVswzvwx4RrU4rVGTi2cNJ2kEyTKmDpEF03ToQzHWByJEpH7qSJQbLU5+qOvG1wliLPJTWt1CcM9cjlHL2yxJFptK0oTLS6EhPoqclTUcAgihOUVSV9BoSJ6Ehuhlk0csHPOkRBlXr3QoQojtJAdtMKxr2JZEzZ8tCgopJrd7TfpC2/Y0yp60ICwkENf7UbeCTMOTBFqwbjGGYukbbUaRgUY2IxD8PDQohB4ciIiJpzz8NfGA6E9OHx9p4R2Wwd00lIXM6xIqC12nmgec2po+VAY5zYUlK5yUqwN5v5rpu/Oseh7VkPLEsFSUq6qimhugGgLUfB+MeR5+aSfBHViS79mVQsYX0ZXKv6XkvAjbO5QHWk0c4YBydMBzHhGxG7NkQKSEcylye9VYM7Llsgp812A0GkeXDLPHNVo6Jx1fZ57Z56pVnK0JuqVNUkrYOAlCCEuezVR49UwR2dbzNCgqfMmC4u+FICkgdGp+spdDoaPAQ7RmIWspWpN4kkpJAOlIhP2rNWLqpi1J0JLeEfTxtxTOF1Zp2lZ5F+WmQtSyUuskMBxS+pccNTGTaG1JNmAv9pWCUh1HkM+ZiywJDqOZFOTgt4vBLZew5EwqWvrTiSwdALA9UJvgDB89I4c8m5Ue/4ShiwfJW2BLBvJKmqu3VyycL6br65wTlWxdlVfkm5eoU0IrWgOGEPt2wJlrAQQQwJDgvXB05cOFIx7RPUTzHsjDHJqejq8lRz+O5tdezp7SmRb5N9DS58sVTmqmAzVwOtM44wjI0MSC2qKHX55eqFNmFRUpRJKqkmpJOJMemlR8m3+GmwWcXelWwSA40bUwOm71T1kmz2e9LHnrJQCBgQkZCuMG+iC5V3LOhwvB34ECNkm1ITLUDcZQUAnowW6rAgjLnWPHyNym+Sujz4w+WUm316YO2ZtDpwRMllCh2kliGIyOY51izZ8oEz5QIH7M1Jr+zZYA4sAlqd8VbKsigtS1VvNjmdYw2iYCtag9VHHNv1EbvEk3LXRPFdTcV0ELEi7Z50109b9kASyutdKlADGjCvpcIJ7vrP1VeJHSHEUAyIjmB8+DR1Wxy1hIN8G8VBkuNGxqObco78vR6kOzkLUiYJ083QoTcyAWSkAKZwbpDOz4HEPF52va0pUypqAzUVd7XZDhNBhgc+Dx0ezt6EynCEzEOQVXhKNc2dVK8Y2Td80qBSrpClQIICJLF8qkRo2bDhtg7vkWkTLly8iap2q4SAoYD0h6oLWxXVV1iSpbkGja5v4wckbakgXUybgLdYhAVVnHVUQxAGcBtq2cJq46yiQz4F3zyoHGsZRuzF9Fu6FrRKtKFzFXUgGtTVqUAht5bZLmrStKnmKBMwh7juyQm8HwFY3TdiSjLldXogSgLWslKushSiBeNxQU3VKcKAiNVr2BJSZgCQEusXryj0bCSEB3apWo1y4COi92a0cLacoazWVSywGOo9+EdBvPYUIWkJQEHr0BUQwmrSg1JqUJSXfOmMCEhsqcz8YvYqjSRCiz6oBipvD3wkyEfxB95HxhyRKZB4TxZ9WR6Y+/L/NDGXLGKx99HxickWmOlZFRQ66cY9J2HtuXapYBIEwBlIzcUcag8NRHl/1mQMZqB/jT+sSRb5ALifLB/8AoBHL5GGOVfjNkNHr/wBUGpPrgPvFt6XIlqQggzSCAAey4YqPEe2OGVvQ4um1uNOm+ED521LPnMB+8fdHHDwUnykzZKZIrhXhFB2tZh54+7NP4YY7bsv8RP3Jv5Y9VOjQ4mjpSKghx643S7ehWJuka4cwcPCAyt4bL6YPJKve0RTvNIySs6XUA/jjTkxxnv2d/i+ZPx7Xaf6dFPtKADmRiBU1+c4FTrSVFzTIDID3nWKE7clnCVaD/RSfxxMbWTlZ7Sf6H6mJjxRhv2Z+T5+TNHitL+CMyHEwcYiNpzMrHaD/AICPwmL5U21KwsNpPJvfLjo5Hm8SVn2gUYC8+IPqY5Rvk7Ulmt1QOLNU8iC1OJEZEyLYf+n2r1D8ERNg2gezYZg/mJ+AjlyYYTd9HPk8SGR2+yy37TUsEJSUg4lqnhTDxL6xhSD6JpwginYu0i3/AOJA5zQPxRb5O7S/7RAOv1hPsvxsxqONUjPHgjjVRBRSch6i3c9fGLkWiaE3Reu6OWfNo2+SW1D/AGUlPOYD+KLpe5G08zZBzK/cDGznZuSoCCzK9A95/WHEhXoj1QeG4u0c12Icul/JCT9HNvJrapKeSH9qYnJCgEmzqGSR92HVKV9kDnTuxjoUfRrbM7ej/ISYkfovtJxt/hJCfYqHIlHOlCyACoEDAEk+GLQxkqzWGOTnuPMR0yPooX51vnv9kN+KLx9FX/v2vxHxhzLRx0+SE1XMSHzL5RU6P4gPIE+6O3T9FUvO12tX+ID2Q/8Ayish7Uy0q5zB+WHMUS/5O2HMzz/UH5YdP0P2D0Zx/qf6Y7hENnGu2ZHHI+iXZ4/s1nnMJ90aEfRfs4f3cHmuZ7lCOrEPC2DmB9G+zx/dk/fm/nixH0f2AYWZHis+1UdHCiWAKjc2xj+6ye9APtiwbpWP/tLP/ky/ywWEPFtgFJ3bsows0gcpUv8ALGiVsmSnCVLHJCfhGyEIlgqFlT6KfARISRoPARZDQMhgmFXU+MShQBGup8YUShRDEi0NdiUIRQM0JocwoAaGhzCEANCaHMNAChmh4UAM0PDiGMAM0NElRG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26" name="Picture 6" descr="http://sugartreeridge.com/Docs/Images/Audio%20Jacks%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4800"/>
            <a:ext cx="3810000" cy="147052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l_fi" descr="http://www.yantechnology.co.uk/lan_symbol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8" descr="Sound card line-in symb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62200"/>
            <a:ext cx="1371600" cy="990600"/>
          </a:xfrm>
          <a:prstGeom prst="rect">
            <a:avLst/>
          </a:prstGeom>
          <a:noFill/>
        </p:spPr>
      </p:pic>
      <p:pic>
        <p:nvPicPr>
          <p:cNvPr id="56330" name="Picture 10" descr="Sound card por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133600"/>
            <a:ext cx="3810000" cy="14478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332" name="Picture 12" descr="http://www.watchtvforfreeonline.com/TV-for-free-images/tv-adapto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5029200"/>
            <a:ext cx="3810000" cy="158410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228600" y="5638800"/>
            <a:ext cx="990600" cy="6096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5638800"/>
            <a:ext cx="0" cy="609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71600" y="5638800"/>
            <a:ext cx="0" cy="609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05000" y="685800"/>
            <a:ext cx="2057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Earphone port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81200" y="2514600"/>
            <a:ext cx="2057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Audio In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981200" y="4114800"/>
            <a:ext cx="2057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 / Network port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981200" y="5486400"/>
            <a:ext cx="2057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VGA/Display</a:t>
            </a:r>
            <a:endParaRPr lang="en-US" dirty="0"/>
          </a:p>
        </p:txBody>
      </p:sp>
      <p:pic>
        <p:nvPicPr>
          <p:cNvPr id="56334" name="Picture 14" descr="https://encrypted-tbn0.gstatic.com/images?q=tbn:ANd9GcTrsM7ei1waNuWPHIX9TiXivBhr_qwo_O9yJrsZomgP_wzAZTiM-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3733800"/>
            <a:ext cx="3810000" cy="1143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905000" y="0"/>
            <a:ext cx="22860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SYMBOL’S NAME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5410200" y="0"/>
            <a:ext cx="2514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DEVICE/COMPONENTS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810000" y="914400"/>
            <a:ext cx="2057400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Earphone/speaker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4114800" y="4191000"/>
            <a:ext cx="1752600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RJ45/CAT5e cable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3429000" y="6019800"/>
            <a:ext cx="2057400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Monitor/projector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3962400" y="2590800"/>
            <a:ext cx="2057400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Earphone/speaker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Parallel Printer Port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1752600"/>
          </a:xfrm>
        </p:spPr>
        <p:txBody>
          <a:bodyPr>
            <a:normAutofit/>
          </a:bodyPr>
          <a:lstStyle/>
          <a:p>
            <a:r>
              <a:rPr lang="en-US" sz="2400" dirty="0"/>
              <a:t> used to connect printers and other add-on items such as external CD-ROM drives, external tape drives, and scanners.</a:t>
            </a:r>
          </a:p>
        </p:txBody>
      </p:sp>
      <p:pic>
        <p:nvPicPr>
          <p:cNvPr id="18434" name="Picture 2" descr="parallel printer 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5072611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0" y="3276600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Standard 25-pin D connector </a:t>
            </a:r>
            <a:r>
              <a:rPr lang="en-US" sz="2000" b="1" dirty="0" smtClean="0"/>
              <a:t>/ </a:t>
            </a:r>
            <a:r>
              <a:rPr lang="en-US" sz="2000" b="1" dirty="0"/>
              <a:t>DB-25 connector</a:t>
            </a:r>
          </a:p>
        </p:txBody>
      </p:sp>
      <p:pic>
        <p:nvPicPr>
          <p:cNvPr id="18435" name="Picture 3" descr="centronic"/>
          <p:cNvPicPr>
            <a:picLocks noChangeAspect="1" noChangeArrowheads="1"/>
          </p:cNvPicPr>
          <p:nvPr/>
        </p:nvPicPr>
        <p:blipFill>
          <a:blip r:embed="rId3" cstate="print"/>
          <a:srcRect b="54140"/>
          <a:stretch>
            <a:fillRect/>
          </a:stretch>
        </p:blipFill>
        <p:spPr bwMode="auto">
          <a:xfrm>
            <a:off x="457200" y="4607169"/>
            <a:ext cx="3886200" cy="17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entronic"/>
          <p:cNvPicPr>
            <a:picLocks noChangeAspect="1" noChangeArrowheads="1"/>
          </p:cNvPicPr>
          <p:nvPr/>
        </p:nvPicPr>
        <p:blipFill>
          <a:blip r:embed="rId3" cstate="print"/>
          <a:srcRect t="50955"/>
          <a:stretch>
            <a:fillRect/>
          </a:stretch>
        </p:blipFill>
        <p:spPr bwMode="auto">
          <a:xfrm>
            <a:off x="4724400" y="4648200"/>
            <a:ext cx="3276600" cy="161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43200" y="6172200"/>
            <a:ext cx="3310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Centronic</a:t>
            </a:r>
            <a:r>
              <a:rPr lang="en-US" sz="2000" b="1" dirty="0"/>
              <a:t> connector and port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Serial Port (COM port/RS-232 port)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285999"/>
          </a:xfrm>
        </p:spPr>
        <p:txBody>
          <a:bodyPr>
            <a:normAutofit/>
          </a:bodyPr>
          <a:lstStyle/>
          <a:p>
            <a:r>
              <a:rPr lang="en-US" sz="2400" dirty="0"/>
              <a:t>Use for attaching modem, other computers, UPS (uninterruptible power supply) and barcode readers or for configuring Network equipment such as manageable switches and routers.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b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838200"/>
            <a:ext cx="2438400" cy="113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B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124200"/>
            <a:ext cx="244928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B-15H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572000"/>
            <a:ext cx="2057400" cy="169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00200" y="228600"/>
            <a:ext cx="601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Standard 9-pin D-sub connector </a:t>
            </a:r>
            <a:r>
              <a:rPr lang="en-US" sz="2000" b="1" dirty="0" smtClean="0"/>
              <a:t>/ </a:t>
            </a:r>
            <a:r>
              <a:rPr lang="en-US" sz="2000" b="1" dirty="0"/>
              <a:t>DE-9 connector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2667000"/>
            <a:ext cx="829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DB-15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800" y="4343400"/>
            <a:ext cx="1152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DB-15HD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245</TotalTime>
  <Words>396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Oriel</vt:lpstr>
      <vt:lpstr>Picture</vt:lpstr>
      <vt:lpstr>Ports</vt:lpstr>
      <vt:lpstr>Slide 2</vt:lpstr>
      <vt:lpstr>PS/2</vt:lpstr>
      <vt:lpstr>USB (Universal Serial Bus)</vt:lpstr>
      <vt:lpstr>FireWire(Apple)  /  i.Link(Sony)</vt:lpstr>
      <vt:lpstr>Slide 6</vt:lpstr>
      <vt:lpstr>Parallel Printer Port</vt:lpstr>
      <vt:lpstr>Serial Port (COM port/RS-232 port)</vt:lpstr>
      <vt:lpstr>Slide 9</vt:lpstr>
      <vt:lpstr>Slide 10</vt:lpstr>
      <vt:lpstr>Slide 11</vt:lpstr>
      <vt:lpstr>Expansion Slot</vt:lpstr>
      <vt:lpstr>Expansion Slot</vt:lpstr>
      <vt:lpstr>Slide 14</vt:lpstr>
      <vt:lpstr>Slide 15</vt:lpstr>
      <vt:lpstr>Slide 16</vt:lpstr>
      <vt:lpstr>Storage Interface</vt:lpstr>
      <vt:lpstr>Storage Interface</vt:lpstr>
      <vt:lpstr>Storage Interface (on motherboard)</vt:lpstr>
      <vt:lpstr>Slide 20</vt:lpstr>
    </vt:vector>
  </TitlesOfParts>
  <Company>Norazila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Ports</dc:title>
  <dc:creator>Norazila Bt. Talib</dc:creator>
  <cp:lastModifiedBy> </cp:lastModifiedBy>
  <cp:revision>19</cp:revision>
  <dcterms:created xsi:type="dcterms:W3CDTF">2009-08-17T21:55:20Z</dcterms:created>
  <dcterms:modified xsi:type="dcterms:W3CDTF">2013-01-16T01:11:38Z</dcterms:modified>
</cp:coreProperties>
</file>